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8288000" cy="10287000"/>
  <p:notesSz cx="6858000" cy="9144000"/>
  <p:embeddedFontLst>
    <p:embeddedFont>
      <p:font typeface="Gagalin" pitchFamily="2" charset="0"/>
      <p:regular r:id="rId64"/>
    </p:embeddedFont>
    <p:embeddedFont>
      <p:font typeface="Roca One" pitchFamily="2" charset="77"/>
      <p:regular r:id="rId65"/>
    </p:embeddedFont>
    <p:embeddedFont>
      <p:font typeface="Roca One Bold" pitchFamily="2" charset="77"/>
      <p:regular r:id="rId66"/>
      <p:bold r:id="rId67"/>
    </p:embeddedFont>
    <p:embeddedFont>
      <p:font typeface="Roca One Bold Italics" pitchFamily="2" charset="77"/>
      <p:regular r:id="rId68"/>
      <p:bold r:id="rId69"/>
      <p:italic r:id="rId70"/>
      <p:boldItalic r:id="rId71"/>
    </p:embeddedFont>
    <p:embeddedFont>
      <p:font typeface="Roca One Italics" pitchFamily="2" charset="77"/>
      <p:regular r:id="rId72"/>
      <p: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592" autoAdjust="0"/>
  </p:normalViewPr>
  <p:slideViewPr>
    <p:cSldViewPr>
      <p:cViewPr varScale="1">
        <p:scale>
          <a:sx n="68" d="100"/>
          <a:sy n="68" d="100"/>
        </p:scale>
        <p:origin x="264"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**Purpose and Description of the Embedding Layer:**</a:t>
            </a:r>
          </a:p>
          <a:p>
            <a:endParaRPr lang="en-US"/>
          </a:p>
          <a:p>
            <a:r>
              <a:rPr lang="en-US"/>
              <a:t>**Purpose:**</a:t>
            </a:r>
          </a:p>
          <a:p>
            <a:endParaRPr lang="en-US"/>
          </a:p>
          <a:p>
            <a:r>
              <a:rPr lang="en-US"/>
              <a:t>1. **Semantic Representation:** The embedding layer converts categorical input, like word indices, into dense vector representations, capturing semantic similarities between words for better understanding of contextual meaning within sentences.</a:t>
            </a:r>
          </a:p>
          <a:p>
            <a:endParaRPr lang="en-US"/>
          </a:p>
          <a:p>
            <a:r>
              <a:rPr lang="en-US"/>
              <a:t>2. **Dimensionality Reduction:** It reduces the complexity of one-hot encoded word vectors by mapping them to a lower-dimensional continuous space, improving computational efficiency and generalization of the model.</a:t>
            </a:r>
          </a:p>
          <a:p>
            <a:endParaRPr lang="en-US"/>
          </a:p>
          <a:p>
            <a:r>
              <a:rPr lang="en-US"/>
              <a:t>3. **Feature Learning:** During training, the embedding layer learns meaningful features from the input data, including syntactic and semantic relationships, enhancing the model's performance on various tasks.</a:t>
            </a:r>
          </a:p>
          <a:p>
            <a:endParaRPr lang="en-US"/>
          </a:p>
          <a:p>
            <a:r>
              <a:rPr lang="en-US"/>
              <a:t>**Description:**</a:t>
            </a:r>
          </a:p>
          <a:p>
            <a:endParaRPr lang="en-US"/>
          </a:p>
          <a:p>
            <a:r>
              <a:rPr lang="en-US"/>
              <a:t>- **Input Shape:** Parameters such as vocabulary size, embedding dimensionality, and maximum sequence length define the input shape. Each word or token in the vocabulary is transformed into a dense vector representation of fixed length.</a:t>
            </a:r>
          </a:p>
          <a:p>
            <a:endParaRPr lang="en-US"/>
          </a:p>
          <a:p>
            <a:r>
              <a:rPr lang="en-US"/>
              <a:t>- **Initialization:** The embedding layer initializes weights randomly, which are then adjusted during training to minimize the model's loss function and improve task performance.</a:t>
            </a:r>
          </a:p>
          <a:p>
            <a:endParaRPr lang="en-US"/>
          </a:p>
          <a:p>
            <a:r>
              <a:rPr lang="en-US"/>
              <a:t>- **Training:** The layer's weights are trainable, updated during training to optimize performance. It learns to map words to continuous representations alongside other model parameters.</a:t>
            </a:r>
          </a:p>
          <a:p>
            <a:endParaRPr lang="en-US"/>
          </a:p>
          <a:p>
            <a:r>
              <a:rPr lang="en-US"/>
              <a:t>- **Continuous Representations:** Words in the input vocabulary are mapped to dense vectors, enabling the model to understand semantic meanings and relationships based on context in the training data.</a:t>
            </a:r>
          </a:p>
          <a:p>
            <a:endParaRPr lang="en-US"/>
          </a:p>
          <a:p>
            <a:r>
              <a:rPr lang="en-US"/>
              <a:t>The embedding layer plays a crucial role in enhancing the model's ability to comprehend and process natural language effectively for tasks like sentence similarity prediction.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7.sv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7.svg"/><Relationship Id="rId17" Type="http://schemas.openxmlformats.org/officeDocument/2006/relationships/image" Target="../media/image39.pn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7.svg"/><Relationship Id="rId17"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24.pn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1.jpe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5.svg"/><Relationship Id="rId9" Type="http://schemas.openxmlformats.org/officeDocument/2006/relationships/image" Target="../media/image27.sv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2.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3.svg"/><Relationship Id="rId3" Type="http://schemas.openxmlformats.org/officeDocument/2006/relationships/image" Target="../media/image1.jpeg"/><Relationship Id="rId7" Type="http://schemas.openxmlformats.org/officeDocument/2006/relationships/image" Target="../media/image27.svg"/><Relationship Id="rId12" Type="http://schemas.openxmlformats.org/officeDocument/2006/relationships/image" Target="../media/image22.png"/><Relationship Id="rId17" Type="http://schemas.openxmlformats.org/officeDocument/2006/relationships/image" Target="../media/image25.sv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7.svg"/><Relationship Id="rId5" Type="http://schemas.openxmlformats.org/officeDocument/2006/relationships/image" Target="../media/image11.svg"/><Relationship Id="rId15" Type="http://schemas.openxmlformats.org/officeDocument/2006/relationships/image" Target="../media/image31.svg"/><Relationship Id="rId10"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29.sv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7.sv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23.sv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6.sv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4.sv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3.svg"/><Relationship Id="rId3" Type="http://schemas.openxmlformats.org/officeDocument/2006/relationships/image" Target="../media/image1.jpeg"/><Relationship Id="rId7" Type="http://schemas.openxmlformats.org/officeDocument/2006/relationships/image" Target="../media/image27.svg"/><Relationship Id="rId12" Type="http://schemas.openxmlformats.org/officeDocument/2006/relationships/image" Target="../media/image22.png"/><Relationship Id="rId17" Type="http://schemas.openxmlformats.org/officeDocument/2006/relationships/image" Target="../media/image25.svg"/><Relationship Id="rId2" Type="http://schemas.openxmlformats.org/officeDocument/2006/relationships/notesSlide" Target="../notesSlides/notesSlide3.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7.svg"/><Relationship Id="rId5" Type="http://schemas.openxmlformats.org/officeDocument/2006/relationships/image" Target="../media/image11.svg"/><Relationship Id="rId15" Type="http://schemas.openxmlformats.org/officeDocument/2006/relationships/image" Target="../media/image31.svg"/><Relationship Id="rId10"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29.svg"/><Relationship Id="rId1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4.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3.svg"/><Relationship Id="rId3" Type="http://schemas.openxmlformats.org/officeDocument/2006/relationships/image" Target="../media/image1.jpeg"/><Relationship Id="rId7" Type="http://schemas.openxmlformats.org/officeDocument/2006/relationships/image" Target="../media/image27.svg"/><Relationship Id="rId12" Type="http://schemas.openxmlformats.org/officeDocument/2006/relationships/image" Target="../media/image22.png"/><Relationship Id="rId17" Type="http://schemas.openxmlformats.org/officeDocument/2006/relationships/image" Target="../media/image25.sv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7.svg"/><Relationship Id="rId5" Type="http://schemas.openxmlformats.org/officeDocument/2006/relationships/image" Target="../media/image11.svg"/><Relationship Id="rId15" Type="http://schemas.openxmlformats.org/officeDocument/2006/relationships/image" Target="../media/image31.svg"/><Relationship Id="rId10"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29.svg"/><Relationship Id="rId1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3.svg"/><Relationship Id="rId3" Type="http://schemas.openxmlformats.org/officeDocument/2006/relationships/image" Target="../media/image1.jpeg"/><Relationship Id="rId7" Type="http://schemas.openxmlformats.org/officeDocument/2006/relationships/image" Target="../media/image27.svg"/><Relationship Id="rId12" Type="http://schemas.openxmlformats.org/officeDocument/2006/relationships/image" Target="../media/image22.png"/><Relationship Id="rId17" Type="http://schemas.openxmlformats.org/officeDocument/2006/relationships/image" Target="../media/image25.sv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7.svg"/><Relationship Id="rId5" Type="http://schemas.openxmlformats.org/officeDocument/2006/relationships/image" Target="../media/image11.svg"/><Relationship Id="rId15" Type="http://schemas.openxmlformats.org/officeDocument/2006/relationships/image" Target="../media/image31.svg"/><Relationship Id="rId10"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29.svg"/><Relationship Id="rId1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6.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37.sv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3.svg"/><Relationship Id="rId3" Type="http://schemas.openxmlformats.org/officeDocument/2006/relationships/image" Target="../media/image1.jpeg"/><Relationship Id="rId7" Type="http://schemas.openxmlformats.org/officeDocument/2006/relationships/image" Target="../media/image27.svg"/><Relationship Id="rId12" Type="http://schemas.openxmlformats.org/officeDocument/2006/relationships/image" Target="../media/image22.png"/><Relationship Id="rId17" Type="http://schemas.openxmlformats.org/officeDocument/2006/relationships/image" Target="../media/image25.svg"/><Relationship Id="rId2" Type="http://schemas.openxmlformats.org/officeDocument/2006/relationships/notesSlide" Target="../notesSlides/notesSlide7.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7.svg"/><Relationship Id="rId5" Type="http://schemas.openxmlformats.org/officeDocument/2006/relationships/image" Target="../media/image11.svg"/><Relationship Id="rId15" Type="http://schemas.openxmlformats.org/officeDocument/2006/relationships/image" Target="../media/image31.svg"/><Relationship Id="rId10"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29.svg"/><Relationship Id="rId1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6.sv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8.sv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8.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9.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0.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62.svg"/><Relationship Id="rId4" Type="http://schemas.openxmlformats.org/officeDocument/2006/relationships/image" Target="../media/image60.svg"/><Relationship Id="rId9"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4.svg"/></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1.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7.sv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8.sv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8.sv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2.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8.sv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8.sv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3.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4.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8.sv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8.sv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7.sv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23.svg"/></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5.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6.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7.sv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7.svg"/></Relationships>
</file>

<file path=ppt/slides/_rels/slide5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7.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5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8.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5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19.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5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sv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6.png"/><Relationship Id="rId17" Type="http://schemas.openxmlformats.org/officeDocument/2006/relationships/image" Target="../media/image31.svg"/><Relationship Id="rId2" Type="http://schemas.openxmlformats.org/officeDocument/2006/relationships/notesSlide" Target="../notesSlides/notesSlide20.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5.svg"/></Relationships>
</file>

<file path=ppt/slides/_rels/slide5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2.png"/><Relationship Id="rId7" Type="http://schemas.openxmlformats.org/officeDocument/2006/relationships/image" Target="../media/image37.svg"/><Relationship Id="rId12" Type="http://schemas.openxmlformats.org/officeDocument/2006/relationships/image" Target="../media/image4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56.svg"/><Relationship Id="rId4" Type="http://schemas.openxmlformats.org/officeDocument/2006/relationships/image" Target="../media/image33.svg"/><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7.sv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23.sv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5.sv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7.sv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27816" y="17411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3224851" y="830319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2416153">
            <a:off x="8658520" y="6565587"/>
            <a:ext cx="1847411" cy="2762484"/>
          </a:xfrm>
          <a:custGeom>
            <a:avLst/>
            <a:gdLst/>
            <a:ahLst/>
            <a:cxnLst/>
            <a:rect l="l" t="t" r="r" b="b"/>
            <a:pathLst>
              <a:path w="1847411" h="2762484">
                <a:moveTo>
                  <a:pt x="0" y="0"/>
                </a:moveTo>
                <a:lnTo>
                  <a:pt x="1847412" y="0"/>
                </a:lnTo>
                <a:lnTo>
                  <a:pt x="1847412" y="2762484"/>
                </a:lnTo>
                <a:lnTo>
                  <a:pt x="0" y="27624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6458519" y="805394"/>
            <a:ext cx="2216405" cy="2836998"/>
          </a:xfrm>
          <a:custGeom>
            <a:avLst/>
            <a:gdLst/>
            <a:ahLst/>
            <a:cxnLst/>
            <a:rect l="l" t="t" r="r" b="b"/>
            <a:pathLst>
              <a:path w="2216405" h="2836998">
                <a:moveTo>
                  <a:pt x="0" y="0"/>
                </a:moveTo>
                <a:lnTo>
                  <a:pt x="2216404" y="0"/>
                </a:lnTo>
                <a:lnTo>
                  <a:pt x="2216404" y="2836999"/>
                </a:lnTo>
                <a:lnTo>
                  <a:pt x="0" y="28369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rot="1863273">
            <a:off x="14727448" y="3519105"/>
            <a:ext cx="649022" cy="4056386"/>
          </a:xfrm>
          <a:custGeom>
            <a:avLst/>
            <a:gdLst/>
            <a:ahLst/>
            <a:cxnLst/>
            <a:rect l="l" t="t" r="r" b="b"/>
            <a:pathLst>
              <a:path w="649022" h="4056386">
                <a:moveTo>
                  <a:pt x="0" y="0"/>
                </a:moveTo>
                <a:lnTo>
                  <a:pt x="649022" y="0"/>
                </a:lnTo>
                <a:lnTo>
                  <a:pt x="649022" y="4056387"/>
                </a:lnTo>
                <a:lnTo>
                  <a:pt x="0" y="40563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TextBox 9"/>
          <p:cNvSpPr txBox="1"/>
          <p:nvPr/>
        </p:nvSpPr>
        <p:spPr>
          <a:xfrm>
            <a:off x="3357642" y="4426223"/>
            <a:ext cx="11572715" cy="1266777"/>
          </a:xfrm>
          <a:prstGeom prst="rect">
            <a:avLst/>
          </a:prstGeom>
        </p:spPr>
        <p:txBody>
          <a:bodyPr lIns="0" tIns="0" rIns="0" bIns="0" rtlCol="0" anchor="t">
            <a:spAutoFit/>
          </a:bodyPr>
          <a:lstStyle/>
          <a:p>
            <a:pPr algn="ctr">
              <a:lnSpc>
                <a:spcPts val="9499"/>
              </a:lnSpc>
            </a:pPr>
            <a:r>
              <a:rPr lang="en-US" sz="9499">
                <a:solidFill>
                  <a:srgbClr val="2E2C7F"/>
                </a:solidFill>
                <a:latin typeface="Gagalin"/>
              </a:rPr>
              <a:t>SENTENCE SIMILARITY </a:t>
            </a:r>
          </a:p>
        </p:txBody>
      </p:sp>
      <p:sp>
        <p:nvSpPr>
          <p:cNvPr id="10" name="TextBox 10"/>
          <p:cNvSpPr txBox="1"/>
          <p:nvPr/>
        </p:nvSpPr>
        <p:spPr>
          <a:xfrm>
            <a:off x="6099394" y="5810080"/>
            <a:ext cx="6000520" cy="485775"/>
          </a:xfrm>
          <a:prstGeom prst="rect">
            <a:avLst/>
          </a:prstGeom>
        </p:spPr>
        <p:txBody>
          <a:bodyPr lIns="0" tIns="0" rIns="0" bIns="0" rtlCol="0" anchor="t">
            <a:spAutoFit/>
          </a:bodyPr>
          <a:lstStyle/>
          <a:p>
            <a:pPr algn="ctr">
              <a:lnSpc>
                <a:spcPts val="3840"/>
              </a:lnSpc>
            </a:pPr>
            <a:r>
              <a:rPr lang="en-US" sz="3200">
                <a:solidFill>
                  <a:srgbClr val="2E2C7F"/>
                </a:solidFill>
                <a:latin typeface="Roca One Bold"/>
              </a:rPr>
              <a:t>NLP PROJECT</a:t>
            </a:r>
          </a:p>
        </p:txBody>
      </p:sp>
      <p:sp>
        <p:nvSpPr>
          <p:cNvPr id="11" name="Freeform 11"/>
          <p:cNvSpPr/>
          <p:nvPr/>
        </p:nvSpPr>
        <p:spPr>
          <a:xfrm>
            <a:off x="96807" y="-993840"/>
            <a:ext cx="5262041" cy="2183747"/>
          </a:xfrm>
          <a:custGeom>
            <a:avLst/>
            <a:gdLst/>
            <a:ahLst/>
            <a:cxnLst/>
            <a:rect l="l" t="t" r="r" b="b"/>
            <a:pathLst>
              <a:path w="5262041" h="2183747">
                <a:moveTo>
                  <a:pt x="0" y="0"/>
                </a:moveTo>
                <a:lnTo>
                  <a:pt x="5262042" y="0"/>
                </a:lnTo>
                <a:lnTo>
                  <a:pt x="5262042" y="2183747"/>
                </a:lnTo>
                <a:lnTo>
                  <a:pt x="0" y="218374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12531345" y="-2235847"/>
            <a:ext cx="4078795" cy="4114800"/>
          </a:xfrm>
          <a:custGeom>
            <a:avLst/>
            <a:gdLst/>
            <a:ahLst/>
            <a:cxnLst/>
            <a:rect l="l" t="t" r="r" b="b"/>
            <a:pathLst>
              <a:path w="4078795" h="4114800">
                <a:moveTo>
                  <a:pt x="0" y="0"/>
                </a:moveTo>
                <a:lnTo>
                  <a:pt x="4078796" y="0"/>
                </a:lnTo>
                <a:lnTo>
                  <a:pt x="4078796"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Freeform 13"/>
          <p:cNvSpPr/>
          <p:nvPr/>
        </p:nvSpPr>
        <p:spPr>
          <a:xfrm rot="3928571">
            <a:off x="2391658" y="2472534"/>
            <a:ext cx="434983" cy="3025969"/>
          </a:xfrm>
          <a:custGeom>
            <a:avLst/>
            <a:gdLst/>
            <a:ahLst/>
            <a:cxnLst/>
            <a:rect l="l" t="t" r="r" b="b"/>
            <a:pathLst>
              <a:path w="434983" h="3025969">
                <a:moveTo>
                  <a:pt x="0" y="0"/>
                </a:moveTo>
                <a:lnTo>
                  <a:pt x="434983" y="0"/>
                </a:lnTo>
                <a:lnTo>
                  <a:pt x="434983" y="3025969"/>
                </a:lnTo>
                <a:lnTo>
                  <a:pt x="0" y="302596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4" name="Freeform 14"/>
          <p:cNvSpPr/>
          <p:nvPr/>
        </p:nvSpPr>
        <p:spPr>
          <a:xfrm>
            <a:off x="14552741" y="794682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5" name="Freeform 15"/>
          <p:cNvSpPr/>
          <p:nvPr/>
        </p:nvSpPr>
        <p:spPr>
          <a:xfrm>
            <a:off x="16376212" y="2798603"/>
            <a:ext cx="1036023" cy="722626"/>
          </a:xfrm>
          <a:custGeom>
            <a:avLst/>
            <a:gdLst/>
            <a:ahLst/>
            <a:cxnLst/>
            <a:rect l="l" t="t" r="r" b="b"/>
            <a:pathLst>
              <a:path w="1036023" h="722626">
                <a:moveTo>
                  <a:pt x="0" y="0"/>
                </a:moveTo>
                <a:lnTo>
                  <a:pt x="1036023" y="0"/>
                </a:lnTo>
                <a:lnTo>
                  <a:pt x="1036023" y="722627"/>
                </a:lnTo>
                <a:lnTo>
                  <a:pt x="0" y="72262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6" name="Freeform 16"/>
          <p:cNvSpPr/>
          <p:nvPr/>
        </p:nvSpPr>
        <p:spPr>
          <a:xfrm>
            <a:off x="5689079" y="8544563"/>
            <a:ext cx="1036023" cy="722626"/>
          </a:xfrm>
          <a:custGeom>
            <a:avLst/>
            <a:gdLst/>
            <a:ahLst/>
            <a:cxnLst/>
            <a:rect l="l" t="t" r="r" b="b"/>
            <a:pathLst>
              <a:path w="1036023" h="722626">
                <a:moveTo>
                  <a:pt x="0" y="0"/>
                </a:moveTo>
                <a:lnTo>
                  <a:pt x="1036023" y="0"/>
                </a:lnTo>
                <a:lnTo>
                  <a:pt x="1036023" y="722626"/>
                </a:lnTo>
                <a:lnTo>
                  <a:pt x="0" y="72262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13" name="Freeform 3">
            <a:extLst>
              <a:ext uri="{FF2B5EF4-FFF2-40B4-BE49-F238E27FC236}">
                <a16:creationId xmlns:a16="http://schemas.microsoft.com/office/drawing/2014/main" id="{88459060-4C2F-4713-7BDB-705BFE9F570E}"/>
              </a:ext>
            </a:extLst>
          </p:cNvPr>
          <p:cNvSpPr/>
          <p:nvPr/>
        </p:nvSpPr>
        <p:spPr>
          <a:xfrm>
            <a:off x="2076450" y="281392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TextBox 10"/>
          <p:cNvSpPr txBox="1"/>
          <p:nvPr/>
        </p:nvSpPr>
        <p:spPr>
          <a:xfrm>
            <a:off x="5795639" y="3265291"/>
            <a:ext cx="6802766" cy="6229194"/>
          </a:xfrm>
          <a:prstGeom prst="rect">
            <a:avLst/>
          </a:prstGeom>
        </p:spPr>
        <p:txBody>
          <a:bodyPr lIns="0" tIns="0" rIns="0" bIns="0" rtlCol="0" anchor="t">
            <a:spAutoFit/>
          </a:bodyPr>
          <a:lstStyle/>
          <a:p>
            <a:pPr algn="ctr">
              <a:lnSpc>
                <a:spcPts val="3764"/>
              </a:lnSpc>
            </a:pPr>
            <a:r>
              <a:rPr lang="en-US" sz="3137" dirty="0">
                <a:solidFill>
                  <a:srgbClr val="FFFEF1"/>
                </a:solidFill>
                <a:latin typeface="Roca One Bold Italics"/>
              </a:rPr>
              <a:t>Information Retrieval: </a:t>
            </a:r>
            <a:r>
              <a:rPr lang="en-US" sz="3137" dirty="0">
                <a:solidFill>
                  <a:srgbClr val="FFFEF1"/>
                </a:solidFill>
                <a:latin typeface="Roca One"/>
              </a:rPr>
              <a:t>Assessing the similarity between a user query and documents in a database is crucial for retrieving relevant information.</a:t>
            </a:r>
          </a:p>
          <a:p>
            <a:pPr algn="ctr">
              <a:lnSpc>
                <a:spcPts val="3764"/>
              </a:lnSpc>
            </a:pPr>
            <a:endParaRPr lang="en-US" sz="3137" dirty="0">
              <a:solidFill>
                <a:srgbClr val="FFFEF1"/>
              </a:solidFill>
              <a:latin typeface="Roca One"/>
            </a:endParaRPr>
          </a:p>
          <a:p>
            <a:pPr algn="ctr">
              <a:lnSpc>
                <a:spcPts val="3764"/>
              </a:lnSpc>
            </a:pPr>
            <a:r>
              <a:rPr lang="en-US" sz="3137" dirty="0">
                <a:solidFill>
                  <a:srgbClr val="FFFEF1"/>
                </a:solidFill>
                <a:latin typeface="Roca One Bold Italics"/>
              </a:rPr>
              <a:t>Question Answering</a:t>
            </a:r>
            <a:r>
              <a:rPr lang="en-US" sz="3137" dirty="0">
                <a:solidFill>
                  <a:srgbClr val="FFFEF1"/>
                </a:solidFill>
                <a:latin typeface="Roca One"/>
              </a:rPr>
              <a:t>: Determining the similarity between a user query and potential answers helps in selecting the most relevant response.</a:t>
            </a:r>
          </a:p>
          <a:p>
            <a:pPr algn="ctr">
              <a:lnSpc>
                <a:spcPts val="3764"/>
              </a:lnSpc>
            </a:pPr>
            <a:endParaRPr lang="en-US" sz="3137" dirty="0">
              <a:solidFill>
                <a:srgbClr val="FFFEF1"/>
              </a:solidFill>
              <a:latin typeface="Roca One"/>
            </a:endParaRPr>
          </a:p>
          <a:p>
            <a:pPr algn="ctr">
              <a:lnSpc>
                <a:spcPts val="4263"/>
              </a:lnSpc>
            </a:pPr>
            <a:endParaRPr lang="en-US" sz="3137" dirty="0">
              <a:solidFill>
                <a:srgbClr val="FFFEF1"/>
              </a:solidFill>
              <a:latin typeface="Roca One"/>
            </a:endParaRPr>
          </a:p>
        </p:txBody>
      </p:sp>
      <p:sp>
        <p:nvSpPr>
          <p:cNvPr id="11" name="TextBox 11"/>
          <p:cNvSpPr txBox="1"/>
          <p:nvPr/>
        </p:nvSpPr>
        <p:spPr>
          <a:xfrm>
            <a:off x="1445575" y="810249"/>
            <a:ext cx="15396849"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Usage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2907293" y="3518297"/>
            <a:ext cx="9372678" cy="3765025"/>
          </a:xfrm>
          <a:prstGeom prst="rect">
            <a:avLst/>
          </a:prstGeom>
        </p:spPr>
        <p:txBody>
          <a:bodyPr lIns="0" tIns="0" rIns="0" bIns="0" rtlCol="0" anchor="t">
            <a:spAutoFit/>
          </a:bodyPr>
          <a:lstStyle/>
          <a:p>
            <a:pPr algn="ctr">
              <a:lnSpc>
                <a:spcPts val="9986"/>
              </a:lnSpc>
              <a:spcBef>
                <a:spcPct val="0"/>
              </a:spcBef>
            </a:pPr>
            <a:r>
              <a:rPr lang="en-US" sz="7133">
                <a:solidFill>
                  <a:srgbClr val="000000"/>
                </a:solidFill>
                <a:latin typeface="Gagalin"/>
              </a:rPr>
              <a:t>METHODS FOR MEASURING SENTENCE SIMILARITY</a:t>
            </a:r>
          </a:p>
        </p:txBody>
      </p:sp>
      <p:sp>
        <p:nvSpPr>
          <p:cNvPr id="5" name="Freeform 5"/>
          <p:cNvSpPr/>
          <p:nvPr/>
        </p:nvSpPr>
        <p:spPr>
          <a:xfrm>
            <a:off x="11583187" y="5724971"/>
            <a:ext cx="4562389" cy="3860922"/>
          </a:xfrm>
          <a:custGeom>
            <a:avLst/>
            <a:gdLst/>
            <a:ahLst/>
            <a:cxnLst/>
            <a:rect l="l" t="t" r="r" b="b"/>
            <a:pathLst>
              <a:path w="4562389" h="3860922">
                <a:moveTo>
                  <a:pt x="0" y="0"/>
                </a:moveTo>
                <a:lnTo>
                  <a:pt x="4562389" y="0"/>
                </a:lnTo>
                <a:lnTo>
                  <a:pt x="4562389" y="3860922"/>
                </a:lnTo>
                <a:lnTo>
                  <a:pt x="0" y="3860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13" name="Freeform 3">
            <a:extLst>
              <a:ext uri="{FF2B5EF4-FFF2-40B4-BE49-F238E27FC236}">
                <a16:creationId xmlns:a16="http://schemas.microsoft.com/office/drawing/2014/main" id="{2A6CC0FF-5C95-17E8-7FD4-D0356B1A04A8}"/>
              </a:ext>
            </a:extLst>
          </p:cNvPr>
          <p:cNvSpPr/>
          <p:nvPr/>
        </p:nvSpPr>
        <p:spPr>
          <a:xfrm>
            <a:off x="2091967" y="284475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rot="693793">
            <a:off x="15422543" y="609318"/>
            <a:ext cx="1702873" cy="1508259"/>
          </a:xfrm>
          <a:custGeom>
            <a:avLst/>
            <a:gdLst/>
            <a:ahLst/>
            <a:cxnLst/>
            <a:rect l="l" t="t" r="r" b="b"/>
            <a:pathLst>
              <a:path w="1702873" h="1508259">
                <a:moveTo>
                  <a:pt x="0" y="0"/>
                </a:moveTo>
                <a:lnTo>
                  <a:pt x="1702873" y="0"/>
                </a:lnTo>
                <a:lnTo>
                  <a:pt x="1702873" y="1508259"/>
                </a:lnTo>
                <a:lnTo>
                  <a:pt x="0" y="1508259"/>
                </a:lnTo>
                <a:lnTo>
                  <a:pt x="0" y="0"/>
                </a:lnTo>
                <a:close/>
              </a:path>
            </a:pathLst>
          </a:custGeom>
          <a:blipFill>
            <a:blip r:embed="rId17"/>
            <a:stretch>
              <a:fillRect/>
            </a:stretch>
          </a:blipFill>
        </p:spPr>
        <p:txBody>
          <a:bodyPr/>
          <a:lstStyle/>
          <a:p>
            <a:endParaRPr lang="en-US"/>
          </a:p>
        </p:txBody>
      </p:sp>
      <p:sp>
        <p:nvSpPr>
          <p:cNvPr id="11" name="TextBox 11"/>
          <p:cNvSpPr txBox="1"/>
          <p:nvPr/>
        </p:nvSpPr>
        <p:spPr>
          <a:xfrm>
            <a:off x="5559047" y="3335634"/>
            <a:ext cx="7283887" cy="5400675"/>
          </a:xfrm>
          <a:prstGeom prst="rect">
            <a:avLst/>
          </a:prstGeom>
        </p:spPr>
        <p:txBody>
          <a:bodyPr lIns="0" tIns="0" rIns="0" bIns="0" rtlCol="0" anchor="t">
            <a:spAutoFit/>
          </a:bodyPr>
          <a:lstStyle/>
          <a:p>
            <a:pPr algn="ctr">
              <a:lnSpc>
                <a:spcPts val="4271"/>
              </a:lnSpc>
            </a:pPr>
            <a:r>
              <a:rPr lang="en-US" sz="3559">
                <a:solidFill>
                  <a:srgbClr val="FFFEF1"/>
                </a:solidFill>
                <a:latin typeface="Roca One Bold Italics"/>
              </a:rPr>
              <a:t>1. Cosine Similarity: </a:t>
            </a:r>
            <a:r>
              <a:rPr lang="en-US" sz="3559">
                <a:solidFill>
                  <a:srgbClr val="FFFEF1"/>
                </a:solidFill>
                <a:latin typeface="Roca One"/>
              </a:rPr>
              <a:t>A mathematical measure that calculates the cosine of the angle between two vectors, representing the sentences in a high-dimensional space. It measures the similarity based on the orientation, regardless of the magnitude of the vectors.</a:t>
            </a:r>
          </a:p>
          <a:p>
            <a:pPr algn="ctr">
              <a:lnSpc>
                <a:spcPts val="4805"/>
              </a:lnSpc>
            </a:pPr>
            <a:endParaRPr lang="en-US" sz="3559">
              <a:solidFill>
                <a:srgbClr val="FFFEF1"/>
              </a:solidFill>
              <a:latin typeface="Roca One"/>
            </a:endParaRPr>
          </a:p>
        </p:txBody>
      </p:sp>
      <p:sp>
        <p:nvSpPr>
          <p:cNvPr id="12" name="TextBox 12"/>
          <p:cNvSpPr txBox="1"/>
          <p:nvPr/>
        </p:nvSpPr>
        <p:spPr>
          <a:xfrm>
            <a:off x="1445575" y="810249"/>
            <a:ext cx="15396849"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METHODS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13" name="Freeform 3">
            <a:extLst>
              <a:ext uri="{FF2B5EF4-FFF2-40B4-BE49-F238E27FC236}">
                <a16:creationId xmlns:a16="http://schemas.microsoft.com/office/drawing/2014/main" id="{BC3F67FD-F549-C5D4-A8AC-23BE60025F78}"/>
              </a:ext>
            </a:extLst>
          </p:cNvPr>
          <p:cNvSpPr/>
          <p:nvPr/>
        </p:nvSpPr>
        <p:spPr>
          <a:xfrm>
            <a:off x="2006083" y="2863808"/>
            <a:ext cx="13945790" cy="663512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rot="786532">
            <a:off x="15261096" y="442406"/>
            <a:ext cx="2127089" cy="1622723"/>
          </a:xfrm>
          <a:custGeom>
            <a:avLst/>
            <a:gdLst/>
            <a:ahLst/>
            <a:cxnLst/>
            <a:rect l="l" t="t" r="r" b="b"/>
            <a:pathLst>
              <a:path w="2127089" h="1622723">
                <a:moveTo>
                  <a:pt x="0" y="0"/>
                </a:moveTo>
                <a:lnTo>
                  <a:pt x="2127089" y="0"/>
                </a:lnTo>
                <a:lnTo>
                  <a:pt x="2127089" y="1622723"/>
                </a:lnTo>
                <a:lnTo>
                  <a:pt x="0" y="1622723"/>
                </a:lnTo>
                <a:lnTo>
                  <a:pt x="0" y="0"/>
                </a:lnTo>
                <a:close/>
              </a:path>
            </a:pathLst>
          </a:custGeom>
          <a:blipFill>
            <a:blip r:embed="rId17"/>
            <a:stretch>
              <a:fillRect l="-27057" r="-25519"/>
            </a:stretch>
          </a:blipFill>
        </p:spPr>
        <p:txBody>
          <a:bodyPr/>
          <a:lstStyle/>
          <a:p>
            <a:endParaRPr lang="en-US"/>
          </a:p>
        </p:txBody>
      </p:sp>
      <p:sp>
        <p:nvSpPr>
          <p:cNvPr id="11" name="TextBox 11"/>
          <p:cNvSpPr txBox="1"/>
          <p:nvPr/>
        </p:nvSpPr>
        <p:spPr>
          <a:xfrm>
            <a:off x="5497527" y="2563383"/>
            <a:ext cx="7406927" cy="7361243"/>
          </a:xfrm>
          <a:prstGeom prst="rect">
            <a:avLst/>
          </a:prstGeom>
        </p:spPr>
        <p:txBody>
          <a:bodyPr lIns="0" tIns="0" rIns="0" bIns="0" rtlCol="0" anchor="t">
            <a:spAutoFit/>
          </a:bodyPr>
          <a:lstStyle/>
          <a:p>
            <a:pPr algn="ctr">
              <a:lnSpc>
                <a:spcPts val="4495"/>
              </a:lnSpc>
            </a:pPr>
            <a:endParaRPr/>
          </a:p>
          <a:p>
            <a:pPr algn="ctr">
              <a:lnSpc>
                <a:spcPts val="4495"/>
              </a:lnSpc>
            </a:pPr>
            <a:r>
              <a:rPr lang="en-US" sz="3211">
                <a:solidFill>
                  <a:srgbClr val="FFFEF1"/>
                </a:solidFill>
                <a:latin typeface="Roca One"/>
              </a:rPr>
              <a:t>2. </a:t>
            </a:r>
            <a:r>
              <a:rPr lang="en-US" sz="3211">
                <a:solidFill>
                  <a:srgbClr val="FFFEF1"/>
                </a:solidFill>
                <a:latin typeface="Roca One Bold Italics"/>
              </a:rPr>
              <a:t>Word Mover's Distance (WMD)</a:t>
            </a:r>
            <a:r>
              <a:rPr lang="en-US" sz="3211">
                <a:solidFill>
                  <a:srgbClr val="FFFEF1"/>
                </a:solidFill>
                <a:latin typeface="Roca One"/>
              </a:rPr>
              <a:t>:          A distance metric that considers the "distance" between two sentences as the minimum amount of "work" required to transform one sentence into another, where "work" is measured as the minimum cumulative distance that words in one sentence need to travel to match the words in the other sentence.</a:t>
            </a:r>
          </a:p>
          <a:p>
            <a:pPr algn="ctr">
              <a:lnSpc>
                <a:spcPts val="4495"/>
              </a:lnSpc>
            </a:pPr>
            <a:endParaRPr lang="en-US" sz="3211">
              <a:solidFill>
                <a:srgbClr val="FFFEF1"/>
              </a:solidFill>
              <a:latin typeface="Roca One"/>
            </a:endParaRPr>
          </a:p>
          <a:p>
            <a:pPr algn="ctr">
              <a:lnSpc>
                <a:spcPts val="5128"/>
              </a:lnSpc>
            </a:pPr>
            <a:endParaRPr lang="en-US" sz="3211">
              <a:solidFill>
                <a:srgbClr val="FFFEF1"/>
              </a:solidFill>
              <a:latin typeface="Roca One"/>
            </a:endParaRPr>
          </a:p>
        </p:txBody>
      </p:sp>
      <p:sp>
        <p:nvSpPr>
          <p:cNvPr id="12" name="TextBox 12"/>
          <p:cNvSpPr txBox="1"/>
          <p:nvPr/>
        </p:nvSpPr>
        <p:spPr>
          <a:xfrm>
            <a:off x="1502566" y="788068"/>
            <a:ext cx="15396849"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METHODS </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a:extLst>
              <a:ext uri="{FF2B5EF4-FFF2-40B4-BE49-F238E27FC236}">
                <a16:creationId xmlns:a16="http://schemas.microsoft.com/office/drawing/2014/main" id="{43D47197-B298-04B4-7372-5968FD35CB76}"/>
              </a:ext>
            </a:extLst>
          </p:cNvPr>
          <p:cNvSpPr/>
          <p:nvPr/>
        </p:nvSpPr>
        <p:spPr>
          <a:xfrm>
            <a:off x="2126758" y="2141688"/>
            <a:ext cx="13945790" cy="8248786"/>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83416" b="-83416"/>
            </a:stretch>
          </a:blipFill>
        </p:spPr>
        <p:txBody>
          <a:bodyPr/>
          <a:lstStyle/>
          <a:p>
            <a:endParaRPr lang="en-US"/>
          </a:p>
        </p:txBody>
      </p:sp>
      <p:sp>
        <p:nvSpPr>
          <p:cNvPr id="13" name="Freeform 3">
            <a:extLst>
              <a:ext uri="{FF2B5EF4-FFF2-40B4-BE49-F238E27FC236}">
                <a16:creationId xmlns:a16="http://schemas.microsoft.com/office/drawing/2014/main" id="{8EA64704-3961-F9A3-2562-070016C72F24}"/>
              </a:ext>
            </a:extLst>
          </p:cNvPr>
          <p:cNvSpPr/>
          <p:nvPr/>
        </p:nvSpPr>
        <p:spPr>
          <a:xfrm>
            <a:off x="2084929" y="2117582"/>
            <a:ext cx="14245225" cy="806594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914667" y="3043605"/>
            <a:ext cx="6572647" cy="6457950"/>
          </a:xfrm>
          <a:prstGeom prst="rect">
            <a:avLst/>
          </a:prstGeom>
        </p:spPr>
        <p:txBody>
          <a:bodyPr lIns="0" tIns="0" rIns="0" bIns="0" rtlCol="0" anchor="t">
            <a:spAutoFit/>
          </a:bodyPr>
          <a:lstStyle/>
          <a:p>
            <a:pPr algn="ctr">
              <a:lnSpc>
                <a:spcPts val="3637"/>
              </a:lnSpc>
            </a:pPr>
            <a:r>
              <a:rPr lang="en-US" sz="3031">
                <a:solidFill>
                  <a:srgbClr val="FFFEF1"/>
                </a:solidFill>
                <a:latin typeface="Roca One Bold Italics"/>
              </a:rPr>
              <a:t>3. Siamese Neural Networks:</a:t>
            </a:r>
          </a:p>
          <a:p>
            <a:pPr algn="ctr">
              <a:lnSpc>
                <a:spcPts val="3637"/>
              </a:lnSpc>
            </a:pPr>
            <a:r>
              <a:rPr lang="en-US" sz="3031">
                <a:solidFill>
                  <a:srgbClr val="FFFEF1"/>
                </a:solidFill>
                <a:latin typeface="Roca One Bold Italics"/>
              </a:rPr>
              <a:t> </a:t>
            </a:r>
            <a:r>
              <a:rPr lang="en-US" sz="3031">
                <a:solidFill>
                  <a:srgbClr val="FFFEF1"/>
                </a:solidFill>
                <a:latin typeface="Roca One"/>
              </a:rPr>
              <a:t>A</a:t>
            </a:r>
            <a:r>
              <a:rPr lang="en-US" sz="3031">
                <a:solidFill>
                  <a:srgbClr val="FFFEF1"/>
                </a:solidFill>
                <a:latin typeface="Roca One Bold Italics"/>
              </a:rPr>
              <a:t> </a:t>
            </a:r>
            <a:r>
              <a:rPr lang="en-US" sz="3031">
                <a:solidFill>
                  <a:srgbClr val="FFFEF1"/>
                </a:solidFill>
                <a:latin typeface="Roca One"/>
              </a:rPr>
              <a:t>type of neural network architecture that learns to encode sentences into fixed-size vectors (embeddings) in such a way that semantically similar sentences are mapped closer together in the embedding space. Siamese networks are trained with pairs of sentences and learn to minimize the distance between similar pairs while maximizing the distance between dissimilar pairs.</a:t>
            </a:r>
          </a:p>
          <a:p>
            <a:pPr algn="ctr">
              <a:lnSpc>
                <a:spcPts val="4119"/>
              </a:lnSpc>
            </a:pPr>
            <a:endParaRPr lang="en-US" sz="3031">
              <a:solidFill>
                <a:srgbClr val="FFFEF1"/>
              </a:solidFill>
              <a:latin typeface="Roca One"/>
            </a:endParaRPr>
          </a:p>
        </p:txBody>
      </p:sp>
      <p:sp>
        <p:nvSpPr>
          <p:cNvPr id="11" name="TextBox 11"/>
          <p:cNvSpPr txBox="1"/>
          <p:nvPr/>
        </p:nvSpPr>
        <p:spPr>
          <a:xfrm>
            <a:off x="1445575" y="810249"/>
            <a:ext cx="15396849"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METHODS </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2885628" y="2891911"/>
            <a:ext cx="11424193" cy="3599256"/>
          </a:xfrm>
          <a:prstGeom prst="rect">
            <a:avLst/>
          </a:prstGeom>
        </p:spPr>
        <p:txBody>
          <a:bodyPr lIns="0" tIns="0" rIns="0" bIns="0" rtlCol="0" anchor="t">
            <a:spAutoFit/>
          </a:bodyPr>
          <a:lstStyle/>
          <a:p>
            <a:pPr algn="ctr">
              <a:lnSpc>
                <a:spcPts val="29465"/>
              </a:lnSpc>
              <a:spcBef>
                <a:spcPct val="0"/>
              </a:spcBef>
            </a:pPr>
            <a:r>
              <a:rPr lang="en-US" sz="21047">
                <a:solidFill>
                  <a:srgbClr val="000000"/>
                </a:solidFill>
                <a:latin typeface="Gagalin"/>
              </a:rPr>
              <a:t>MODELS</a:t>
            </a:r>
          </a:p>
        </p:txBody>
      </p:sp>
      <p:sp>
        <p:nvSpPr>
          <p:cNvPr id="5" name="Freeform 5"/>
          <p:cNvSpPr/>
          <p:nvPr/>
        </p:nvSpPr>
        <p:spPr>
          <a:xfrm rot="2416153">
            <a:off x="12304584" y="4146219"/>
            <a:ext cx="3630407" cy="5428645"/>
          </a:xfrm>
          <a:custGeom>
            <a:avLst/>
            <a:gdLst/>
            <a:ahLst/>
            <a:cxnLst/>
            <a:rect l="l" t="t" r="r" b="b"/>
            <a:pathLst>
              <a:path w="3630407" h="5428645">
                <a:moveTo>
                  <a:pt x="0" y="0"/>
                </a:moveTo>
                <a:lnTo>
                  <a:pt x="3630407" y="0"/>
                </a:lnTo>
                <a:lnTo>
                  <a:pt x="3630407" y="5428646"/>
                </a:lnTo>
                <a:lnTo>
                  <a:pt x="0" y="54286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3201072" y="3178031"/>
            <a:ext cx="6786423" cy="4606970"/>
          </a:xfrm>
          <a:prstGeom prst="rect">
            <a:avLst/>
          </a:prstGeom>
        </p:spPr>
        <p:txBody>
          <a:bodyPr lIns="0" tIns="0" rIns="0" bIns="0" rtlCol="0" anchor="t">
            <a:spAutoFit/>
          </a:bodyPr>
          <a:lstStyle/>
          <a:p>
            <a:pPr algn="ctr">
              <a:lnSpc>
                <a:spcPts val="12247"/>
              </a:lnSpc>
              <a:spcBef>
                <a:spcPct val="0"/>
              </a:spcBef>
            </a:pPr>
            <a:r>
              <a:rPr lang="en-US" sz="8748">
                <a:solidFill>
                  <a:srgbClr val="000000"/>
                </a:solidFill>
                <a:latin typeface="Gagalin"/>
              </a:rPr>
              <a:t>WHAT’S THE PURPOSE OF THE MODELS?</a:t>
            </a:r>
          </a:p>
        </p:txBody>
      </p:sp>
      <p:sp>
        <p:nvSpPr>
          <p:cNvPr id="5" name="Freeform 5"/>
          <p:cNvSpPr/>
          <p:nvPr/>
        </p:nvSpPr>
        <p:spPr>
          <a:xfrm>
            <a:off x="9813263" y="4428379"/>
            <a:ext cx="5711576" cy="2277491"/>
          </a:xfrm>
          <a:custGeom>
            <a:avLst/>
            <a:gdLst/>
            <a:ahLst/>
            <a:cxnLst/>
            <a:rect l="l" t="t" r="r" b="b"/>
            <a:pathLst>
              <a:path w="5711576" h="2277491">
                <a:moveTo>
                  <a:pt x="0" y="0"/>
                </a:moveTo>
                <a:lnTo>
                  <a:pt x="5711576" y="0"/>
                </a:lnTo>
                <a:lnTo>
                  <a:pt x="5711576" y="2277491"/>
                </a:lnTo>
                <a:lnTo>
                  <a:pt x="0" y="2277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40429" y="6851247"/>
            <a:ext cx="5711576" cy="2277491"/>
          </a:xfrm>
          <a:custGeom>
            <a:avLst/>
            <a:gdLst/>
            <a:ahLst/>
            <a:cxnLst/>
            <a:rect l="l" t="t" r="r" b="b"/>
            <a:pathLst>
              <a:path w="5711576" h="2277491">
                <a:moveTo>
                  <a:pt x="0" y="0"/>
                </a:moveTo>
                <a:lnTo>
                  <a:pt x="5711576" y="0"/>
                </a:lnTo>
                <a:lnTo>
                  <a:pt x="5711576" y="2277491"/>
                </a:lnTo>
                <a:lnTo>
                  <a:pt x="0" y="2277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rot="-224683">
            <a:off x="3385563" y="2681024"/>
            <a:ext cx="11424193" cy="5033641"/>
          </a:xfrm>
          <a:prstGeom prst="rect">
            <a:avLst/>
          </a:prstGeom>
        </p:spPr>
        <p:txBody>
          <a:bodyPr lIns="0" tIns="0" rIns="0" bIns="0" rtlCol="0" anchor="t">
            <a:spAutoFit/>
          </a:bodyPr>
          <a:lstStyle/>
          <a:p>
            <a:pPr algn="ctr">
              <a:lnSpc>
                <a:spcPts val="6160"/>
              </a:lnSpc>
            </a:pPr>
            <a:r>
              <a:rPr lang="en-US" sz="4400">
                <a:solidFill>
                  <a:srgbClr val="FFFEF1"/>
                </a:solidFill>
                <a:latin typeface="Roca One"/>
              </a:rPr>
              <a:t> The model is designed to determine the semantic similarity between pairs of sentences. It can be used in various natural language processing (NLP) tasks such as duplicate detection, question answering, and information retrieval.</a:t>
            </a:r>
          </a:p>
          <a:p>
            <a:pPr algn="ctr">
              <a:lnSpc>
                <a:spcPts val="2800"/>
              </a:lnSpc>
              <a:spcBef>
                <a:spcPct val="0"/>
              </a:spcBef>
            </a:pPr>
            <a:endParaRPr lang="en-US" sz="4400">
              <a:solidFill>
                <a:srgbClr val="FFFEF1"/>
              </a:solidFill>
              <a:latin typeface="Roc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39797">
            <a:off x="11761259" y="5695303"/>
            <a:ext cx="5149268" cy="4357568"/>
          </a:xfrm>
          <a:custGeom>
            <a:avLst/>
            <a:gdLst/>
            <a:ahLst/>
            <a:cxnLst/>
            <a:rect l="l" t="t" r="r" b="b"/>
            <a:pathLst>
              <a:path w="5149268" h="4357568">
                <a:moveTo>
                  <a:pt x="0" y="0"/>
                </a:moveTo>
                <a:lnTo>
                  <a:pt x="5149268" y="0"/>
                </a:lnTo>
                <a:lnTo>
                  <a:pt x="5149268" y="4357568"/>
                </a:lnTo>
                <a:lnTo>
                  <a:pt x="0" y="4357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06656" y="4197943"/>
            <a:ext cx="2790583" cy="4114800"/>
          </a:xfrm>
          <a:custGeom>
            <a:avLst/>
            <a:gdLst/>
            <a:ahLst/>
            <a:cxnLst/>
            <a:rect l="l" t="t" r="r" b="b"/>
            <a:pathLst>
              <a:path w="2790583" h="4114800">
                <a:moveTo>
                  <a:pt x="0" y="0"/>
                </a:moveTo>
                <a:lnTo>
                  <a:pt x="2790583" y="0"/>
                </a:lnTo>
                <a:lnTo>
                  <a:pt x="27905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rot="-224683">
            <a:off x="3427368" y="3248747"/>
            <a:ext cx="9867041" cy="4307658"/>
          </a:xfrm>
          <a:prstGeom prst="rect">
            <a:avLst/>
          </a:prstGeom>
        </p:spPr>
        <p:txBody>
          <a:bodyPr lIns="0" tIns="0" rIns="0" bIns="0" rtlCol="0" anchor="t">
            <a:spAutoFit/>
          </a:bodyPr>
          <a:lstStyle/>
          <a:p>
            <a:pPr algn="ctr">
              <a:lnSpc>
                <a:spcPts val="11420"/>
              </a:lnSpc>
              <a:spcBef>
                <a:spcPct val="0"/>
              </a:spcBef>
            </a:pPr>
            <a:r>
              <a:rPr lang="en-US" sz="8157">
                <a:solidFill>
                  <a:srgbClr val="000000"/>
                </a:solidFill>
                <a:latin typeface="Gagalin"/>
              </a:rPr>
              <a:t>Exploring Sentence Similarity with MiniLM-L6-v2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3">
            <a:extLst>
              <a:ext uri="{FF2B5EF4-FFF2-40B4-BE49-F238E27FC236}">
                <a16:creationId xmlns:a16="http://schemas.microsoft.com/office/drawing/2014/main" id="{8B0423BA-B6FA-E7F2-F561-B639685F82BF}"/>
              </a:ext>
            </a:extLst>
          </p:cNvPr>
          <p:cNvSpPr/>
          <p:nvPr/>
        </p:nvSpPr>
        <p:spPr>
          <a:xfrm>
            <a:off x="2126758" y="2141687"/>
            <a:ext cx="13601498" cy="7768077"/>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914667" y="2597446"/>
            <a:ext cx="6572647" cy="6867525"/>
          </a:xfrm>
          <a:prstGeom prst="rect">
            <a:avLst/>
          </a:prstGeom>
        </p:spPr>
        <p:txBody>
          <a:bodyPr lIns="0" tIns="0" rIns="0" bIns="0" rtlCol="0" anchor="t">
            <a:spAutoFit/>
          </a:bodyPr>
          <a:lstStyle/>
          <a:p>
            <a:pPr algn="ctr">
              <a:lnSpc>
                <a:spcPts val="3877"/>
              </a:lnSpc>
            </a:pPr>
            <a:r>
              <a:rPr lang="en-US" sz="3231">
                <a:solidFill>
                  <a:srgbClr val="FFFEF1"/>
                </a:solidFill>
                <a:latin typeface="Roca One Bold Italics"/>
              </a:rPr>
              <a:t> </a:t>
            </a:r>
          </a:p>
          <a:p>
            <a:pPr algn="ctr">
              <a:lnSpc>
                <a:spcPts val="3877"/>
              </a:lnSpc>
            </a:pPr>
            <a:r>
              <a:rPr lang="en-US" sz="3231">
                <a:solidFill>
                  <a:srgbClr val="FFFEF1"/>
                </a:solidFill>
                <a:latin typeface="Roca One Bold Italics"/>
              </a:rPr>
              <a:t>Pre-trained transformer models like MiniLM-L6-v2 are utilized for generating these embeddings due to their ability to capture complex linguistic patterns and semantic nuances from large text corpora. Leveraging the knowledge learned by these models empowers us to enhance various NLP tasks, from measuring sentence similarity to sentiment analysis and beyond.</a:t>
            </a:r>
          </a:p>
          <a:p>
            <a:pPr algn="ctr">
              <a:lnSpc>
                <a:spcPts val="4359"/>
              </a:lnSpc>
            </a:pPr>
            <a:endParaRPr lang="en-US" sz="3231">
              <a:solidFill>
                <a:srgbClr val="FFFEF1"/>
              </a:solidFill>
              <a:latin typeface="Roca One Bold Italics"/>
            </a:endParaRPr>
          </a:p>
        </p:txBody>
      </p:sp>
      <p:sp>
        <p:nvSpPr>
          <p:cNvPr id="11" name="TextBox 11"/>
          <p:cNvSpPr txBox="1"/>
          <p:nvPr/>
        </p:nvSpPr>
        <p:spPr>
          <a:xfrm>
            <a:off x="1445575" y="810249"/>
            <a:ext cx="15396849"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introduction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D525675F-4DAD-829A-A7F5-D5DF762E5CB7}"/>
              </a:ext>
            </a:extLst>
          </p:cNvPr>
          <p:cNvSpPr/>
          <p:nvPr/>
        </p:nvSpPr>
        <p:spPr>
          <a:xfrm>
            <a:off x="2103980" y="2964247"/>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TextBox 10"/>
          <p:cNvSpPr txBox="1"/>
          <p:nvPr/>
        </p:nvSpPr>
        <p:spPr>
          <a:xfrm>
            <a:off x="5900151" y="3391988"/>
            <a:ext cx="6851221" cy="5808809"/>
          </a:xfrm>
          <a:prstGeom prst="rect">
            <a:avLst/>
          </a:prstGeom>
        </p:spPr>
        <p:txBody>
          <a:bodyPr lIns="0" tIns="0" rIns="0" bIns="0" rtlCol="0" anchor="t">
            <a:spAutoFit/>
          </a:bodyPr>
          <a:lstStyle/>
          <a:p>
            <a:pPr algn="ctr">
              <a:lnSpc>
                <a:spcPts val="3308"/>
              </a:lnSpc>
            </a:pPr>
            <a:r>
              <a:rPr lang="en-US" sz="3275" dirty="0">
                <a:solidFill>
                  <a:srgbClr val="FFFEF1"/>
                </a:solidFill>
                <a:latin typeface="Roca One"/>
              </a:rPr>
              <a:t>Natural Language Processing (NLP) is a branch of artificial intelligence concerned with the interaction between computers and humans through natural language. It encompasses a wide range of tasks, from language understanding to language generation, with the goal of enabling computers to understand, interpret, and generate human language in a meaningful way.</a:t>
            </a:r>
          </a:p>
          <a:p>
            <a:pPr algn="ctr">
              <a:lnSpc>
                <a:spcPts val="3308"/>
              </a:lnSpc>
            </a:pPr>
            <a:endParaRPr lang="en-US" sz="3275" dirty="0">
              <a:solidFill>
                <a:srgbClr val="FFFEF1"/>
              </a:solidFill>
              <a:latin typeface="Roca One"/>
            </a:endParaRPr>
          </a:p>
        </p:txBody>
      </p:sp>
      <p:sp>
        <p:nvSpPr>
          <p:cNvPr id="11" name="TextBox 11"/>
          <p:cNvSpPr txBox="1"/>
          <p:nvPr/>
        </p:nvSpPr>
        <p:spPr>
          <a:xfrm>
            <a:off x="1280128" y="788068"/>
            <a:ext cx="16091266" cy="1388111"/>
          </a:xfrm>
          <a:prstGeom prst="rect">
            <a:avLst/>
          </a:prstGeom>
        </p:spPr>
        <p:txBody>
          <a:bodyPr lIns="0" tIns="0" rIns="0" bIns="0" rtlCol="0" anchor="t">
            <a:spAutoFit/>
          </a:bodyPr>
          <a:lstStyle/>
          <a:p>
            <a:pPr algn="ctr">
              <a:lnSpc>
                <a:spcPts val="10400"/>
              </a:lnSpc>
            </a:pPr>
            <a:r>
              <a:rPr lang="en-US" sz="10400">
                <a:solidFill>
                  <a:srgbClr val="2E2C7F"/>
                </a:solidFill>
                <a:latin typeface="Gagalin"/>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2647535" y="4298849"/>
            <a:ext cx="12983458" cy="1508575"/>
          </a:xfrm>
          <a:prstGeom prst="rect">
            <a:avLst/>
          </a:prstGeom>
        </p:spPr>
        <p:txBody>
          <a:bodyPr lIns="0" tIns="0" rIns="0" bIns="0" rtlCol="0" anchor="t">
            <a:spAutoFit/>
          </a:bodyPr>
          <a:lstStyle/>
          <a:p>
            <a:pPr algn="ctr">
              <a:lnSpc>
                <a:spcPts val="12200"/>
              </a:lnSpc>
              <a:spcBef>
                <a:spcPct val="0"/>
              </a:spcBef>
            </a:pPr>
            <a:r>
              <a:rPr lang="en-US" sz="8714">
                <a:solidFill>
                  <a:srgbClr val="000000"/>
                </a:solidFill>
                <a:latin typeface="Gagalin"/>
              </a:rPr>
              <a:t>whats transformers? </a:t>
            </a:r>
          </a:p>
        </p:txBody>
      </p:sp>
      <p:sp>
        <p:nvSpPr>
          <p:cNvPr id="5" name="Freeform 5"/>
          <p:cNvSpPr/>
          <p:nvPr/>
        </p:nvSpPr>
        <p:spPr>
          <a:xfrm>
            <a:off x="10521374" y="6672828"/>
            <a:ext cx="5262041" cy="2183747"/>
          </a:xfrm>
          <a:custGeom>
            <a:avLst/>
            <a:gdLst/>
            <a:ahLst/>
            <a:cxnLst/>
            <a:rect l="l" t="t" r="r" b="b"/>
            <a:pathLst>
              <a:path w="5262041" h="2183747">
                <a:moveTo>
                  <a:pt x="0" y="0"/>
                </a:moveTo>
                <a:lnTo>
                  <a:pt x="5262042" y="0"/>
                </a:lnTo>
                <a:lnTo>
                  <a:pt x="5262042" y="2183747"/>
                </a:lnTo>
                <a:lnTo>
                  <a:pt x="0" y="2183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191665">
            <a:off x="3408065" y="3376247"/>
            <a:ext cx="11379686" cy="3652707"/>
          </a:xfrm>
          <a:prstGeom prst="rect">
            <a:avLst/>
          </a:prstGeom>
        </p:spPr>
        <p:txBody>
          <a:bodyPr lIns="0" tIns="0" rIns="0" bIns="0" rtlCol="0" anchor="t">
            <a:spAutoFit/>
          </a:bodyPr>
          <a:lstStyle/>
          <a:p>
            <a:pPr algn="ctr">
              <a:lnSpc>
                <a:spcPts val="4745"/>
              </a:lnSpc>
            </a:pPr>
            <a:r>
              <a:rPr lang="en-US" sz="3389">
                <a:solidFill>
                  <a:srgbClr val="FFFEF1"/>
                </a:solidFill>
                <a:latin typeface="Roca One Italics"/>
              </a:rPr>
              <a:t>Transformer models have revolutionized NLP with their ability to capture long-range dependencies efficiently. MiniLM-L6-v2, a variant of MiniLM, balances model size with performance, making it suitable for resource-constrained environments. Its architecture follows the standard transformer architecture</a:t>
            </a:r>
          </a:p>
          <a:p>
            <a:pPr algn="ctr">
              <a:lnSpc>
                <a:spcPts val="139"/>
              </a:lnSpc>
              <a:spcBef>
                <a:spcPct val="0"/>
              </a:spcBef>
            </a:pPr>
            <a:endParaRPr lang="en-US" sz="3389">
              <a:solidFill>
                <a:srgbClr val="FFFEF1"/>
              </a:solidFill>
              <a:latin typeface="Roca One Italics"/>
            </a:endParaRPr>
          </a:p>
        </p:txBody>
      </p:sp>
      <p:sp>
        <p:nvSpPr>
          <p:cNvPr id="5" name="Freeform 5"/>
          <p:cNvSpPr/>
          <p:nvPr/>
        </p:nvSpPr>
        <p:spPr>
          <a:xfrm>
            <a:off x="12458908" y="6885263"/>
            <a:ext cx="5262041" cy="2183747"/>
          </a:xfrm>
          <a:custGeom>
            <a:avLst/>
            <a:gdLst/>
            <a:ahLst/>
            <a:cxnLst/>
            <a:rect l="l" t="t" r="r" b="b"/>
            <a:pathLst>
              <a:path w="5262041" h="2183747">
                <a:moveTo>
                  <a:pt x="0" y="0"/>
                </a:moveTo>
                <a:lnTo>
                  <a:pt x="5262041" y="0"/>
                </a:lnTo>
                <a:lnTo>
                  <a:pt x="5262041" y="2183747"/>
                </a:lnTo>
                <a:lnTo>
                  <a:pt x="0" y="2183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2631062" y="3121334"/>
            <a:ext cx="8379141" cy="4710853"/>
          </a:xfrm>
          <a:prstGeom prst="rect">
            <a:avLst/>
          </a:prstGeom>
        </p:spPr>
        <p:txBody>
          <a:bodyPr lIns="0" tIns="0" rIns="0" bIns="0" rtlCol="0" anchor="t">
            <a:spAutoFit/>
          </a:bodyPr>
          <a:lstStyle/>
          <a:p>
            <a:pPr algn="ctr">
              <a:lnSpc>
                <a:spcPts val="12516"/>
              </a:lnSpc>
              <a:spcBef>
                <a:spcPct val="0"/>
              </a:spcBef>
            </a:pPr>
            <a:r>
              <a:rPr lang="en-US" sz="8940">
                <a:solidFill>
                  <a:srgbClr val="000000"/>
                </a:solidFill>
                <a:latin typeface="Gagalin"/>
              </a:rPr>
              <a:t>WHAT’S THE PRETRAINING OF minim-l6-v2?</a:t>
            </a:r>
          </a:p>
        </p:txBody>
      </p:sp>
      <p:sp>
        <p:nvSpPr>
          <p:cNvPr id="5" name="Freeform 5"/>
          <p:cNvSpPr/>
          <p:nvPr/>
        </p:nvSpPr>
        <p:spPr>
          <a:xfrm>
            <a:off x="11153920" y="3268341"/>
            <a:ext cx="3178683" cy="4114800"/>
          </a:xfrm>
          <a:custGeom>
            <a:avLst/>
            <a:gdLst/>
            <a:ahLst/>
            <a:cxnLst/>
            <a:rect l="l" t="t" r="r" b="b"/>
            <a:pathLst>
              <a:path w="3178683" h="4114800">
                <a:moveTo>
                  <a:pt x="0" y="0"/>
                </a:moveTo>
                <a:lnTo>
                  <a:pt x="3178683" y="0"/>
                </a:lnTo>
                <a:lnTo>
                  <a:pt x="317868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323072" y="2990645"/>
            <a:ext cx="10903876" cy="4191410"/>
          </a:xfrm>
          <a:prstGeom prst="rect">
            <a:avLst/>
          </a:prstGeom>
        </p:spPr>
        <p:txBody>
          <a:bodyPr lIns="0" tIns="0" rIns="0" bIns="0" rtlCol="0" anchor="t">
            <a:spAutoFit/>
          </a:bodyPr>
          <a:lstStyle/>
          <a:p>
            <a:pPr algn="ctr">
              <a:lnSpc>
                <a:spcPts val="8377"/>
              </a:lnSpc>
            </a:pPr>
            <a:r>
              <a:rPr lang="en-US" sz="5983">
                <a:solidFill>
                  <a:srgbClr val="FFFEF1"/>
                </a:solidFill>
                <a:latin typeface="Roca One"/>
              </a:rPr>
              <a:t>-DATA COLLECTION</a:t>
            </a:r>
          </a:p>
          <a:p>
            <a:pPr algn="ctr">
              <a:lnSpc>
                <a:spcPts val="8377"/>
              </a:lnSpc>
            </a:pPr>
            <a:r>
              <a:rPr lang="en-US" sz="5983">
                <a:solidFill>
                  <a:srgbClr val="FFFEF1"/>
                </a:solidFill>
                <a:latin typeface="Roca One"/>
              </a:rPr>
              <a:t>-TOKENIZATION</a:t>
            </a:r>
          </a:p>
          <a:p>
            <a:pPr algn="ctr">
              <a:lnSpc>
                <a:spcPts val="8377"/>
              </a:lnSpc>
            </a:pPr>
            <a:r>
              <a:rPr lang="en-US" sz="5983">
                <a:solidFill>
                  <a:srgbClr val="FFFEF1"/>
                </a:solidFill>
                <a:latin typeface="Roca One"/>
              </a:rPr>
              <a:t>-MODEL ARCHITECTURE</a:t>
            </a:r>
          </a:p>
          <a:p>
            <a:pPr algn="ctr">
              <a:lnSpc>
                <a:spcPts val="8377"/>
              </a:lnSpc>
              <a:spcBef>
                <a:spcPct val="0"/>
              </a:spcBef>
            </a:pPr>
            <a:r>
              <a:rPr lang="en-US" sz="5983">
                <a:solidFill>
                  <a:srgbClr val="FFFEF1"/>
                </a:solidFill>
                <a:latin typeface="Roca One"/>
              </a:rPr>
              <a:t>-TRAINING OBJECTIVES </a:t>
            </a:r>
          </a:p>
        </p:txBody>
      </p:sp>
      <p:sp>
        <p:nvSpPr>
          <p:cNvPr id="5" name="Freeform 5"/>
          <p:cNvSpPr/>
          <p:nvPr/>
        </p:nvSpPr>
        <p:spPr>
          <a:xfrm>
            <a:off x="13313907" y="5143500"/>
            <a:ext cx="2970802" cy="3845698"/>
          </a:xfrm>
          <a:custGeom>
            <a:avLst/>
            <a:gdLst/>
            <a:ahLst/>
            <a:cxnLst/>
            <a:rect l="l" t="t" r="r" b="b"/>
            <a:pathLst>
              <a:path w="2970802" h="3845698">
                <a:moveTo>
                  <a:pt x="0" y="0"/>
                </a:moveTo>
                <a:lnTo>
                  <a:pt x="2970802" y="0"/>
                </a:lnTo>
                <a:lnTo>
                  <a:pt x="2970802" y="3845698"/>
                </a:lnTo>
                <a:lnTo>
                  <a:pt x="0" y="38456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3">
            <a:extLst>
              <a:ext uri="{FF2B5EF4-FFF2-40B4-BE49-F238E27FC236}">
                <a16:creationId xmlns:a16="http://schemas.microsoft.com/office/drawing/2014/main" id="{B23D6AA1-65B6-6372-11A1-11DC5FC6D638}"/>
              </a:ext>
            </a:extLst>
          </p:cNvPr>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426125" y="3263027"/>
            <a:ext cx="7435751" cy="5053622"/>
          </a:xfrm>
          <a:prstGeom prst="rect">
            <a:avLst/>
          </a:prstGeom>
        </p:spPr>
        <p:txBody>
          <a:bodyPr lIns="0" tIns="0" rIns="0" bIns="0" rtlCol="0" anchor="t">
            <a:spAutoFit/>
          </a:bodyPr>
          <a:lstStyle/>
          <a:p>
            <a:pPr algn="ctr">
              <a:lnSpc>
                <a:spcPts val="4504"/>
              </a:lnSpc>
            </a:pPr>
            <a:r>
              <a:rPr lang="en-US" sz="3753">
                <a:solidFill>
                  <a:srgbClr val="FFFEF1"/>
                </a:solidFill>
                <a:latin typeface="Roca One Italics"/>
              </a:rPr>
              <a:t>MiniLM-L6-v2 is pretrained on a diverse corpus of text data sourced from multiple domains, including books, articles, websites, and social media platforms. This dataset represents a wide range of linguistic patterns and contexts.</a:t>
            </a:r>
          </a:p>
          <a:p>
            <a:pPr algn="ctr">
              <a:lnSpc>
                <a:spcPts val="3993"/>
              </a:lnSpc>
            </a:pPr>
            <a:endParaRPr lang="en-US" sz="3753">
              <a:solidFill>
                <a:srgbClr val="FFFEF1"/>
              </a:solidFill>
              <a:latin typeface="Roca One Italics"/>
            </a:endParaRPr>
          </a:p>
        </p:txBody>
      </p:sp>
      <p:sp>
        <p:nvSpPr>
          <p:cNvPr id="11" name="TextBox 11"/>
          <p:cNvSpPr txBox="1"/>
          <p:nvPr/>
        </p:nvSpPr>
        <p:spPr>
          <a:xfrm>
            <a:off x="1697004" y="588468"/>
            <a:ext cx="13591912" cy="1160634"/>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Data Collection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AF3BBF12-456A-FF63-76A9-8F8A01F6B22B}"/>
              </a:ext>
            </a:extLst>
          </p:cNvPr>
          <p:cNvSpPr/>
          <p:nvPr/>
        </p:nvSpPr>
        <p:spPr>
          <a:xfrm>
            <a:off x="2103980" y="2390393"/>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523810" y="3627663"/>
            <a:ext cx="7240380" cy="4333875"/>
          </a:xfrm>
          <a:prstGeom prst="rect">
            <a:avLst/>
          </a:prstGeom>
        </p:spPr>
        <p:txBody>
          <a:bodyPr lIns="0" tIns="0" rIns="0" bIns="0" rtlCol="0" anchor="t">
            <a:spAutoFit/>
          </a:bodyPr>
          <a:lstStyle/>
          <a:p>
            <a:pPr algn="ctr">
              <a:lnSpc>
                <a:spcPts val="4279"/>
              </a:lnSpc>
            </a:pPr>
            <a:r>
              <a:rPr lang="en-US" sz="3565">
                <a:solidFill>
                  <a:srgbClr val="FFFEF1"/>
                </a:solidFill>
                <a:latin typeface="Roca One Italics"/>
              </a:rPr>
              <a:t>Prior to pretraining, the raw text data undergoes tokenization into smaller units, such as words or subwords, using techniques like WordPiece or SentencePiece. Tokenization facilitates efficient processing of text by breaking it down into discrete units.</a:t>
            </a:r>
          </a:p>
        </p:txBody>
      </p:sp>
      <p:sp>
        <p:nvSpPr>
          <p:cNvPr id="11" name="TextBox 11"/>
          <p:cNvSpPr txBox="1"/>
          <p:nvPr/>
        </p:nvSpPr>
        <p:spPr>
          <a:xfrm>
            <a:off x="1697004" y="588468"/>
            <a:ext cx="13591912" cy="1160634"/>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Tokenization </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3">
            <a:extLst>
              <a:ext uri="{FF2B5EF4-FFF2-40B4-BE49-F238E27FC236}">
                <a16:creationId xmlns:a16="http://schemas.microsoft.com/office/drawing/2014/main" id="{E43570EE-A68E-14BC-065E-9CEA96537704}"/>
              </a:ext>
            </a:extLst>
          </p:cNvPr>
          <p:cNvSpPr/>
          <p:nvPr/>
        </p:nvSpPr>
        <p:spPr>
          <a:xfrm>
            <a:off x="2171105" y="2863808"/>
            <a:ext cx="14159050" cy="6546892"/>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431122" y="3156838"/>
            <a:ext cx="7539737" cy="5748741"/>
          </a:xfrm>
          <a:prstGeom prst="rect">
            <a:avLst/>
          </a:prstGeom>
        </p:spPr>
        <p:txBody>
          <a:bodyPr lIns="0" tIns="0" rIns="0" bIns="0" rtlCol="0" anchor="t">
            <a:spAutoFit/>
          </a:bodyPr>
          <a:lstStyle/>
          <a:p>
            <a:pPr algn="ctr">
              <a:lnSpc>
                <a:spcPts val="4571"/>
              </a:lnSpc>
            </a:pPr>
            <a:r>
              <a:rPr lang="en-US" sz="3809">
                <a:solidFill>
                  <a:srgbClr val="FFFEF1"/>
                </a:solidFill>
                <a:latin typeface="Roca One Italics"/>
              </a:rPr>
              <a:t>MiniLM-L6-v2 is built upon the transformer architecture, renowned for its effectiveness in capturing long-range dependencies and contextual information in text data. The model comprises multiple layers of self-attention mechanisms and feedforward neural networks.</a:t>
            </a:r>
          </a:p>
        </p:txBody>
      </p:sp>
      <p:sp>
        <p:nvSpPr>
          <p:cNvPr id="11" name="TextBox 11"/>
          <p:cNvSpPr txBox="1"/>
          <p:nvPr/>
        </p:nvSpPr>
        <p:spPr>
          <a:xfrm>
            <a:off x="2192938" y="537397"/>
            <a:ext cx="13783150" cy="1135005"/>
          </a:xfrm>
          <a:prstGeom prst="rect">
            <a:avLst/>
          </a:prstGeom>
        </p:spPr>
        <p:txBody>
          <a:bodyPr lIns="0" tIns="0" rIns="0" bIns="0" rtlCol="0" anchor="t">
            <a:spAutoFit/>
          </a:bodyPr>
          <a:lstStyle/>
          <a:p>
            <a:pPr algn="ctr">
              <a:lnSpc>
                <a:spcPts val="8447"/>
              </a:lnSpc>
            </a:pPr>
            <a:r>
              <a:rPr lang="en-US" sz="8447">
                <a:solidFill>
                  <a:srgbClr val="2E2C7F"/>
                </a:solidFill>
                <a:latin typeface="Gagalin"/>
              </a:rPr>
              <a:t>Model Architecture</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3">
            <a:extLst>
              <a:ext uri="{FF2B5EF4-FFF2-40B4-BE49-F238E27FC236}">
                <a16:creationId xmlns:a16="http://schemas.microsoft.com/office/drawing/2014/main" id="{757BCC6C-C46C-9585-8D07-6B8A12ED268E}"/>
              </a:ext>
            </a:extLst>
          </p:cNvPr>
          <p:cNvSpPr/>
          <p:nvPr/>
        </p:nvSpPr>
        <p:spPr>
          <a:xfrm>
            <a:off x="2126757" y="2141688"/>
            <a:ext cx="14442285" cy="7573812"/>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6094532" y="3076575"/>
            <a:ext cx="6212917" cy="6181725"/>
          </a:xfrm>
          <a:prstGeom prst="rect">
            <a:avLst/>
          </a:prstGeom>
        </p:spPr>
        <p:txBody>
          <a:bodyPr lIns="0" tIns="0" rIns="0" bIns="0" rtlCol="0" anchor="t">
            <a:spAutoFit/>
          </a:bodyPr>
          <a:lstStyle/>
          <a:p>
            <a:pPr algn="ctr">
              <a:lnSpc>
                <a:spcPts val="3296"/>
              </a:lnSpc>
            </a:pPr>
            <a:r>
              <a:rPr lang="en-US" sz="2747">
                <a:solidFill>
                  <a:srgbClr val="FFFEF1"/>
                </a:solidFill>
                <a:latin typeface="Roca One Bold Italics"/>
              </a:rPr>
              <a:t>During pretraining, MiniLM-L6-v2 is trained using unsupervised learning objectives, including masked language modeling (MLM) and next sentence prediction (NSP). MLM involves masking a subset of tokens in each input sequence and training the model to predict the masked tokens based on contextual cues. NSP aims to predict whether two input sentences are consecutive in the original text, fostering the model's understanding of sentence relationships.</a:t>
            </a:r>
          </a:p>
          <a:p>
            <a:pPr algn="ctr">
              <a:lnSpc>
                <a:spcPts val="3646"/>
              </a:lnSpc>
            </a:pPr>
            <a:endParaRPr lang="en-US" sz="2747">
              <a:solidFill>
                <a:srgbClr val="FFFEF1"/>
              </a:solidFill>
              <a:latin typeface="Roca One Bold Italics"/>
            </a:endParaRPr>
          </a:p>
        </p:txBody>
      </p:sp>
      <p:sp>
        <p:nvSpPr>
          <p:cNvPr id="11" name="TextBox 11"/>
          <p:cNvSpPr txBox="1"/>
          <p:nvPr/>
        </p:nvSpPr>
        <p:spPr>
          <a:xfrm>
            <a:off x="1445575" y="810249"/>
            <a:ext cx="15396849"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Training Objectives</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4016396" y="3856349"/>
            <a:ext cx="9658531" cy="3051726"/>
          </a:xfrm>
          <a:prstGeom prst="rect">
            <a:avLst/>
          </a:prstGeom>
        </p:spPr>
        <p:txBody>
          <a:bodyPr lIns="0" tIns="0" rIns="0" bIns="0" rtlCol="0" anchor="t">
            <a:spAutoFit/>
          </a:bodyPr>
          <a:lstStyle/>
          <a:p>
            <a:pPr algn="ctr">
              <a:lnSpc>
                <a:spcPts val="8103"/>
              </a:lnSpc>
              <a:spcBef>
                <a:spcPct val="0"/>
              </a:spcBef>
            </a:pPr>
            <a:r>
              <a:rPr lang="en-US" sz="5788">
                <a:solidFill>
                  <a:srgbClr val="000000"/>
                </a:solidFill>
                <a:latin typeface="Gagalin"/>
              </a:rPr>
              <a:t>Sentence Similarity Prediction Using Siamese Network</a:t>
            </a:r>
          </a:p>
        </p:txBody>
      </p:sp>
      <p:sp>
        <p:nvSpPr>
          <p:cNvPr id="5" name="Freeform 5"/>
          <p:cNvSpPr/>
          <p:nvPr/>
        </p:nvSpPr>
        <p:spPr>
          <a:xfrm>
            <a:off x="1028700" y="4000550"/>
            <a:ext cx="3067396" cy="4114800"/>
          </a:xfrm>
          <a:custGeom>
            <a:avLst/>
            <a:gdLst/>
            <a:ahLst/>
            <a:cxnLst/>
            <a:rect l="l" t="t" r="r" b="b"/>
            <a:pathLst>
              <a:path w="3067396" h="4114800">
                <a:moveTo>
                  <a:pt x="0" y="0"/>
                </a:moveTo>
                <a:lnTo>
                  <a:pt x="3067396" y="0"/>
                </a:lnTo>
                <a:lnTo>
                  <a:pt x="30673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2416153">
            <a:off x="14154520" y="3174856"/>
            <a:ext cx="3028673" cy="4528857"/>
          </a:xfrm>
          <a:custGeom>
            <a:avLst/>
            <a:gdLst/>
            <a:ahLst/>
            <a:cxnLst/>
            <a:rect l="l" t="t" r="r" b="b"/>
            <a:pathLst>
              <a:path w="3028673" h="4528857">
                <a:moveTo>
                  <a:pt x="0" y="0"/>
                </a:moveTo>
                <a:lnTo>
                  <a:pt x="3028673" y="0"/>
                </a:lnTo>
                <a:lnTo>
                  <a:pt x="3028673" y="4528856"/>
                </a:lnTo>
                <a:lnTo>
                  <a:pt x="0" y="45288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3">
            <a:extLst>
              <a:ext uri="{FF2B5EF4-FFF2-40B4-BE49-F238E27FC236}">
                <a16:creationId xmlns:a16="http://schemas.microsoft.com/office/drawing/2014/main" id="{1C6A4C12-6228-02A0-68F1-009DD1410C8A}"/>
              </a:ext>
            </a:extLst>
          </p:cNvPr>
          <p:cNvSpPr/>
          <p:nvPr/>
        </p:nvSpPr>
        <p:spPr>
          <a:xfrm>
            <a:off x="2126757" y="2141687"/>
            <a:ext cx="14203397" cy="7335063"/>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6150606" y="3073077"/>
            <a:ext cx="6100769" cy="5916263"/>
          </a:xfrm>
          <a:prstGeom prst="rect">
            <a:avLst/>
          </a:prstGeom>
        </p:spPr>
        <p:txBody>
          <a:bodyPr lIns="0" tIns="0" rIns="0" bIns="0" rtlCol="0" anchor="t">
            <a:spAutoFit/>
          </a:bodyPr>
          <a:lstStyle/>
          <a:p>
            <a:pPr algn="ctr">
              <a:lnSpc>
                <a:spcPts val="3194"/>
              </a:lnSpc>
            </a:pPr>
            <a:r>
              <a:rPr lang="en-US" sz="2661">
                <a:solidFill>
                  <a:srgbClr val="FFFEF1"/>
                </a:solidFill>
                <a:latin typeface="Roca One Bold Italics"/>
              </a:rPr>
              <a:t>Using Siamese networks for sentence similarity prediction offers several advantages. These networks learn meaningful representations of sentences, robustly handle variable-length sequences, and facilitate pairwise comparison tasks. Their end-to-end learning approach allows for efficient model training, and they can be adapted to various domains. Overall, Siamese networks are powerful tools for addressing sentence similarity prediction tasks in natural language processing.</a:t>
            </a:r>
          </a:p>
          <a:p>
            <a:pPr algn="ctr">
              <a:lnSpc>
                <a:spcPts val="2503"/>
              </a:lnSpc>
            </a:pPr>
            <a:endParaRPr lang="en-US" sz="2661">
              <a:solidFill>
                <a:srgbClr val="FFFEF1"/>
              </a:solidFill>
              <a:latin typeface="Roca One Bold Italics"/>
            </a:endParaRPr>
          </a:p>
        </p:txBody>
      </p:sp>
      <p:sp>
        <p:nvSpPr>
          <p:cNvPr id="11" name="TextBox 11"/>
          <p:cNvSpPr txBox="1"/>
          <p:nvPr/>
        </p:nvSpPr>
        <p:spPr>
          <a:xfrm>
            <a:off x="1445575" y="810249"/>
            <a:ext cx="15396849"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introduction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39797">
            <a:off x="9419189" y="3309400"/>
            <a:ext cx="5149268" cy="4357568"/>
          </a:xfrm>
          <a:custGeom>
            <a:avLst/>
            <a:gdLst/>
            <a:ahLst/>
            <a:cxnLst/>
            <a:rect l="l" t="t" r="r" b="b"/>
            <a:pathLst>
              <a:path w="5149268" h="4357568">
                <a:moveTo>
                  <a:pt x="0" y="0"/>
                </a:moveTo>
                <a:lnTo>
                  <a:pt x="5149268" y="0"/>
                </a:lnTo>
                <a:lnTo>
                  <a:pt x="5149268" y="4357568"/>
                </a:lnTo>
                <a:lnTo>
                  <a:pt x="0" y="4357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rot="-224683">
            <a:off x="3409973" y="4221799"/>
            <a:ext cx="5775680" cy="2913974"/>
          </a:xfrm>
          <a:prstGeom prst="rect">
            <a:avLst/>
          </a:prstGeom>
        </p:spPr>
        <p:txBody>
          <a:bodyPr lIns="0" tIns="0" rIns="0" bIns="0" rtlCol="0" anchor="t">
            <a:spAutoFit/>
          </a:bodyPr>
          <a:lstStyle/>
          <a:p>
            <a:pPr algn="ctr">
              <a:lnSpc>
                <a:spcPts val="11699"/>
              </a:lnSpc>
              <a:spcBef>
                <a:spcPct val="0"/>
              </a:spcBef>
            </a:pPr>
            <a:r>
              <a:rPr lang="en-US" sz="8357">
                <a:solidFill>
                  <a:srgbClr val="000000"/>
                </a:solidFill>
                <a:latin typeface="Gagalin"/>
              </a:rPr>
              <a:t>Significance of NLP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1981145" y="3133755"/>
            <a:ext cx="12983458" cy="4606465"/>
          </a:xfrm>
          <a:prstGeom prst="rect">
            <a:avLst/>
          </a:prstGeom>
        </p:spPr>
        <p:txBody>
          <a:bodyPr lIns="0" tIns="0" rIns="0" bIns="0" rtlCol="0" anchor="t">
            <a:spAutoFit/>
          </a:bodyPr>
          <a:lstStyle/>
          <a:p>
            <a:pPr algn="ctr">
              <a:lnSpc>
                <a:spcPts val="12200"/>
              </a:lnSpc>
              <a:spcBef>
                <a:spcPct val="0"/>
              </a:spcBef>
            </a:pPr>
            <a:r>
              <a:rPr lang="en-US" sz="8714">
                <a:solidFill>
                  <a:srgbClr val="000000"/>
                </a:solidFill>
                <a:latin typeface="Gagalin"/>
              </a:rPr>
              <a:t>WHAT’S THE data preparation of this model? </a:t>
            </a:r>
          </a:p>
        </p:txBody>
      </p:sp>
      <p:sp>
        <p:nvSpPr>
          <p:cNvPr id="5" name="Freeform 5"/>
          <p:cNvSpPr/>
          <p:nvPr/>
        </p:nvSpPr>
        <p:spPr>
          <a:xfrm>
            <a:off x="10521374" y="6464129"/>
            <a:ext cx="5262041" cy="2183747"/>
          </a:xfrm>
          <a:custGeom>
            <a:avLst/>
            <a:gdLst/>
            <a:ahLst/>
            <a:cxnLst/>
            <a:rect l="l" t="t" r="r" b="b"/>
            <a:pathLst>
              <a:path w="5262041" h="2183747">
                <a:moveTo>
                  <a:pt x="0" y="0"/>
                </a:moveTo>
                <a:lnTo>
                  <a:pt x="5262042" y="0"/>
                </a:lnTo>
                <a:lnTo>
                  <a:pt x="5262042" y="2183747"/>
                </a:lnTo>
                <a:lnTo>
                  <a:pt x="0" y="2183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191665">
            <a:off x="2715660" y="3824118"/>
            <a:ext cx="12763999" cy="2747452"/>
          </a:xfrm>
          <a:prstGeom prst="rect">
            <a:avLst/>
          </a:prstGeom>
        </p:spPr>
        <p:txBody>
          <a:bodyPr lIns="0" tIns="0" rIns="0" bIns="0" rtlCol="0" anchor="t">
            <a:spAutoFit/>
          </a:bodyPr>
          <a:lstStyle/>
          <a:p>
            <a:pPr algn="ctr">
              <a:lnSpc>
                <a:spcPts val="5322"/>
              </a:lnSpc>
            </a:pPr>
            <a:r>
              <a:rPr lang="en-US" sz="3801">
                <a:solidFill>
                  <a:srgbClr val="FFFEF1"/>
                </a:solidFill>
                <a:latin typeface="Roca One Italics"/>
              </a:rPr>
              <a:t>-PREPROCESSING SENTENCES</a:t>
            </a:r>
          </a:p>
          <a:p>
            <a:pPr algn="ctr">
              <a:lnSpc>
                <a:spcPts val="5322"/>
              </a:lnSpc>
            </a:pPr>
            <a:r>
              <a:rPr lang="en-US" sz="3801">
                <a:solidFill>
                  <a:srgbClr val="FFFEF1"/>
                </a:solidFill>
                <a:latin typeface="Roca One Italics"/>
              </a:rPr>
              <a:t>-TOKENIZATION PROCESS</a:t>
            </a:r>
          </a:p>
          <a:p>
            <a:pPr algn="ctr">
              <a:lnSpc>
                <a:spcPts val="5322"/>
              </a:lnSpc>
            </a:pPr>
            <a:r>
              <a:rPr lang="en-US" sz="3801">
                <a:solidFill>
                  <a:srgbClr val="FFFEF1"/>
                </a:solidFill>
                <a:latin typeface="Roca One Italics"/>
              </a:rPr>
              <a:t>-CREATION OF INPUT SEQUENCES FOR THE SIAMESE NETWORK</a:t>
            </a:r>
          </a:p>
          <a:p>
            <a:pPr algn="ctr">
              <a:lnSpc>
                <a:spcPts val="156"/>
              </a:lnSpc>
              <a:spcBef>
                <a:spcPct val="0"/>
              </a:spcBef>
            </a:pPr>
            <a:endParaRPr lang="en-US" sz="3801">
              <a:solidFill>
                <a:srgbClr val="FFFEF1"/>
              </a:solidFill>
              <a:latin typeface="Roca One Italics"/>
            </a:endParaRPr>
          </a:p>
        </p:txBody>
      </p:sp>
      <p:sp>
        <p:nvSpPr>
          <p:cNvPr id="5" name="Freeform 5"/>
          <p:cNvSpPr/>
          <p:nvPr/>
        </p:nvSpPr>
        <p:spPr>
          <a:xfrm>
            <a:off x="12458908" y="6885263"/>
            <a:ext cx="5262041" cy="2183747"/>
          </a:xfrm>
          <a:custGeom>
            <a:avLst/>
            <a:gdLst/>
            <a:ahLst/>
            <a:cxnLst/>
            <a:rect l="l" t="t" r="r" b="b"/>
            <a:pathLst>
              <a:path w="5262041" h="2183747">
                <a:moveTo>
                  <a:pt x="0" y="0"/>
                </a:moveTo>
                <a:lnTo>
                  <a:pt x="5262041" y="0"/>
                </a:lnTo>
                <a:lnTo>
                  <a:pt x="5262041" y="2183747"/>
                </a:lnTo>
                <a:lnTo>
                  <a:pt x="0" y="2183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162DA09D-CB2A-8846-94F7-F88A20211147}"/>
              </a:ext>
            </a:extLst>
          </p:cNvPr>
          <p:cNvSpPr/>
          <p:nvPr/>
        </p:nvSpPr>
        <p:spPr>
          <a:xfrm>
            <a:off x="2111618" y="286380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282810" y="3013300"/>
            <a:ext cx="7603406" cy="5742212"/>
          </a:xfrm>
          <a:prstGeom prst="rect">
            <a:avLst/>
          </a:prstGeom>
        </p:spPr>
        <p:txBody>
          <a:bodyPr lIns="0" tIns="0" rIns="0" bIns="0" rtlCol="0" anchor="t">
            <a:spAutoFit/>
          </a:bodyPr>
          <a:lstStyle/>
          <a:p>
            <a:pPr algn="ctr">
              <a:lnSpc>
                <a:spcPts val="3303"/>
              </a:lnSpc>
            </a:pPr>
            <a:endParaRPr/>
          </a:p>
          <a:p>
            <a:pPr algn="ctr">
              <a:lnSpc>
                <a:spcPts val="3054"/>
              </a:lnSpc>
            </a:pPr>
            <a:r>
              <a:rPr lang="en-US" sz="2545">
                <a:solidFill>
                  <a:srgbClr val="FFFEF1"/>
                </a:solidFill>
                <a:latin typeface="Roca One Bold Italics"/>
              </a:rPr>
              <a:t>- Lowercasing: </a:t>
            </a:r>
            <a:r>
              <a:rPr lang="en-US" sz="2545">
                <a:solidFill>
                  <a:srgbClr val="FFFEF1"/>
                </a:solidFill>
                <a:latin typeface="Roca One"/>
              </a:rPr>
              <a:t>Convert all characters in the sentences to lowercase to ensure consistency in text representation.</a:t>
            </a:r>
          </a:p>
          <a:p>
            <a:pPr algn="ctr">
              <a:lnSpc>
                <a:spcPts val="2434"/>
              </a:lnSpc>
            </a:pPr>
            <a:r>
              <a:rPr lang="en-US" sz="2028">
                <a:solidFill>
                  <a:srgbClr val="FFFEF1"/>
                </a:solidFill>
                <a:latin typeface="Roca One Bold Italics"/>
              </a:rPr>
              <a:t> </a:t>
            </a:r>
            <a:r>
              <a:rPr lang="en-US" sz="2028">
                <a:solidFill>
                  <a:srgbClr val="FFFEF1"/>
                </a:solidFill>
                <a:latin typeface="Roca One Italics"/>
              </a:rPr>
              <a:t>This prevents the model from treating words with different cases as distinct entities.</a:t>
            </a:r>
          </a:p>
          <a:p>
            <a:pPr algn="ctr">
              <a:lnSpc>
                <a:spcPts val="3054"/>
              </a:lnSpc>
            </a:pPr>
            <a:r>
              <a:rPr lang="en-US" sz="2545">
                <a:solidFill>
                  <a:srgbClr val="FFFEF1"/>
                </a:solidFill>
                <a:latin typeface="Roca One Bold Italics"/>
              </a:rPr>
              <a:t>- Tokenization: </a:t>
            </a:r>
            <a:r>
              <a:rPr lang="en-US" sz="2545">
                <a:solidFill>
                  <a:srgbClr val="FFFEF1"/>
                </a:solidFill>
                <a:latin typeface="Roca One"/>
              </a:rPr>
              <a:t>Break down sentences into individual words or tokens. </a:t>
            </a:r>
          </a:p>
          <a:p>
            <a:pPr algn="ctr">
              <a:lnSpc>
                <a:spcPts val="2434"/>
              </a:lnSpc>
            </a:pPr>
            <a:r>
              <a:rPr lang="en-US" sz="2028">
                <a:solidFill>
                  <a:srgbClr val="FFFEF1"/>
                </a:solidFill>
                <a:latin typeface="Roca One Italics"/>
              </a:rPr>
              <a:t>This step is essential for converting text data into a numerical format that the model can process.</a:t>
            </a:r>
          </a:p>
          <a:p>
            <a:pPr algn="ctr">
              <a:lnSpc>
                <a:spcPts val="3054"/>
              </a:lnSpc>
            </a:pPr>
            <a:r>
              <a:rPr lang="en-US" sz="2545">
                <a:solidFill>
                  <a:srgbClr val="FFFEF1"/>
                </a:solidFill>
                <a:latin typeface="Roca One Bold Italics"/>
              </a:rPr>
              <a:t>- Removal of Punctuation and Special Characters: E</a:t>
            </a:r>
            <a:r>
              <a:rPr lang="en-US" sz="2545">
                <a:solidFill>
                  <a:srgbClr val="FFFEF1"/>
                </a:solidFill>
                <a:latin typeface="Roca One"/>
              </a:rPr>
              <a:t>liminate punctuation marks and special characters that do not contribute to the semantic meaning of the sentences.</a:t>
            </a:r>
          </a:p>
          <a:p>
            <a:pPr algn="ctr">
              <a:lnSpc>
                <a:spcPts val="2558"/>
              </a:lnSpc>
            </a:pPr>
            <a:r>
              <a:rPr lang="en-US" sz="2132">
                <a:solidFill>
                  <a:srgbClr val="FFFEF1"/>
                </a:solidFill>
                <a:latin typeface="Roca One Italics"/>
              </a:rPr>
              <a:t> This helps simplify the input data and reduce noise.</a:t>
            </a:r>
          </a:p>
          <a:p>
            <a:pPr algn="ctr">
              <a:lnSpc>
                <a:spcPts val="2713"/>
              </a:lnSpc>
            </a:pPr>
            <a:endParaRPr lang="en-US" sz="2132">
              <a:solidFill>
                <a:srgbClr val="FFFEF1"/>
              </a:solidFill>
              <a:latin typeface="Roca One Italics"/>
            </a:endParaRPr>
          </a:p>
        </p:txBody>
      </p:sp>
      <p:sp>
        <p:nvSpPr>
          <p:cNvPr id="11" name="TextBox 11"/>
          <p:cNvSpPr txBox="1"/>
          <p:nvPr/>
        </p:nvSpPr>
        <p:spPr>
          <a:xfrm>
            <a:off x="1697004" y="588468"/>
            <a:ext cx="13591912" cy="1160634"/>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Preprocessing Sentences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579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92C07DBC-2D0E-D7DB-A89A-C77EBAE5743B}"/>
              </a:ext>
            </a:extLst>
          </p:cNvPr>
          <p:cNvSpPr/>
          <p:nvPr/>
        </p:nvSpPr>
        <p:spPr>
          <a:xfrm>
            <a:off x="2171105" y="2544675"/>
            <a:ext cx="14397938" cy="6932075"/>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560273" y="3026071"/>
            <a:ext cx="7167455" cy="6010275"/>
          </a:xfrm>
          <a:prstGeom prst="rect">
            <a:avLst/>
          </a:prstGeom>
        </p:spPr>
        <p:txBody>
          <a:bodyPr lIns="0" tIns="0" rIns="0" bIns="0" rtlCol="0" anchor="t">
            <a:spAutoFit/>
          </a:bodyPr>
          <a:lstStyle/>
          <a:p>
            <a:pPr algn="ctr">
              <a:lnSpc>
                <a:spcPts val="3074"/>
              </a:lnSpc>
            </a:pPr>
            <a:r>
              <a:rPr lang="en-US" sz="2561">
                <a:solidFill>
                  <a:srgbClr val="FFFEF1"/>
                </a:solidFill>
                <a:latin typeface="Roca One Bold Italics"/>
              </a:rPr>
              <a:t>- Tokenization is the process of splitting text into smaller units, typically words or subwords.</a:t>
            </a:r>
          </a:p>
          <a:p>
            <a:pPr algn="ctr">
              <a:lnSpc>
                <a:spcPts val="3074"/>
              </a:lnSpc>
            </a:pPr>
            <a:r>
              <a:rPr lang="en-US" sz="2561">
                <a:solidFill>
                  <a:srgbClr val="FFFEF1"/>
                </a:solidFill>
                <a:latin typeface="Roca One Bold Italics"/>
              </a:rPr>
              <a:t>- The tokenizer breaks down sentences into tokens based on whitespace or specific delimiters.</a:t>
            </a:r>
          </a:p>
          <a:p>
            <a:pPr algn="ctr">
              <a:lnSpc>
                <a:spcPts val="3074"/>
              </a:lnSpc>
            </a:pPr>
            <a:r>
              <a:rPr lang="en-US" sz="2561">
                <a:solidFill>
                  <a:srgbClr val="FFFEF1"/>
                </a:solidFill>
                <a:latin typeface="Roca One Bold Italics"/>
              </a:rPr>
              <a:t>- Each token is assigned a unique numerical identifier (index) based on its frequency of occurrence in the corpus.</a:t>
            </a:r>
          </a:p>
          <a:p>
            <a:pPr algn="ctr">
              <a:lnSpc>
                <a:spcPts val="3074"/>
              </a:lnSpc>
            </a:pPr>
            <a:r>
              <a:rPr lang="en-US" sz="2561">
                <a:solidFill>
                  <a:srgbClr val="FFFEF1"/>
                </a:solidFill>
                <a:latin typeface="Roca One Bold Italics"/>
              </a:rPr>
              <a:t>- Tokenization allows the model to represent words as vectors of numerical values, facilitating computation and analysis.</a:t>
            </a:r>
          </a:p>
          <a:p>
            <a:pPr algn="ctr">
              <a:lnSpc>
                <a:spcPts val="3074"/>
              </a:lnSpc>
            </a:pPr>
            <a:r>
              <a:rPr lang="en-US" sz="2561">
                <a:solidFill>
                  <a:srgbClr val="FFFEF1"/>
                </a:solidFill>
                <a:latin typeface="Roca One Bold Italics"/>
              </a:rPr>
              <a:t>- The tokenizer also builds a vocabulary, mapping each token to its corresponding index in the vocabulary.</a:t>
            </a:r>
          </a:p>
          <a:p>
            <a:pPr algn="ctr">
              <a:lnSpc>
                <a:spcPts val="2383"/>
              </a:lnSpc>
            </a:pPr>
            <a:endParaRPr lang="en-US" sz="2561">
              <a:solidFill>
                <a:srgbClr val="FFFEF1"/>
              </a:solidFill>
              <a:latin typeface="Roca One Bold Italics"/>
            </a:endParaRPr>
          </a:p>
        </p:txBody>
      </p:sp>
      <p:sp>
        <p:nvSpPr>
          <p:cNvPr id="11" name="TextBox 11"/>
          <p:cNvSpPr txBox="1"/>
          <p:nvPr/>
        </p:nvSpPr>
        <p:spPr>
          <a:xfrm>
            <a:off x="1445575" y="810249"/>
            <a:ext cx="14469297"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Tokenization Process</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B3429CC5-9028-E320-945E-61BBABAE3BD2}"/>
              </a:ext>
            </a:extLst>
          </p:cNvPr>
          <p:cNvSpPr/>
          <p:nvPr/>
        </p:nvSpPr>
        <p:spPr>
          <a:xfrm>
            <a:off x="2130179" y="2607382"/>
            <a:ext cx="14027642" cy="6847652"/>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560273" y="3073077"/>
            <a:ext cx="7167455" cy="5916263"/>
          </a:xfrm>
          <a:prstGeom prst="rect">
            <a:avLst/>
          </a:prstGeom>
        </p:spPr>
        <p:txBody>
          <a:bodyPr lIns="0" tIns="0" rIns="0" bIns="0" rtlCol="0" anchor="t">
            <a:spAutoFit/>
          </a:bodyPr>
          <a:lstStyle/>
          <a:p>
            <a:pPr algn="ctr">
              <a:lnSpc>
                <a:spcPts val="3194"/>
              </a:lnSpc>
            </a:pPr>
            <a:r>
              <a:rPr lang="en-US" sz="2661">
                <a:solidFill>
                  <a:srgbClr val="FFFEF1"/>
                </a:solidFill>
                <a:latin typeface="Roca One Bold Italics"/>
              </a:rPr>
              <a:t>- After preprocessing and tokenization, the sentences are converted into sequences of numerical values.</a:t>
            </a:r>
          </a:p>
          <a:p>
            <a:pPr algn="ctr">
              <a:lnSpc>
                <a:spcPts val="3194"/>
              </a:lnSpc>
            </a:pPr>
            <a:r>
              <a:rPr lang="en-US" sz="2661">
                <a:solidFill>
                  <a:srgbClr val="FFFEF1"/>
                </a:solidFill>
                <a:latin typeface="Roca One Bold Italics"/>
              </a:rPr>
              <a:t>- Input sequences are created by converting each word/token in the sentences into its corresponding index in the vocabulary.</a:t>
            </a:r>
          </a:p>
          <a:p>
            <a:pPr algn="ctr">
              <a:lnSpc>
                <a:spcPts val="3194"/>
              </a:lnSpc>
            </a:pPr>
            <a:r>
              <a:rPr lang="en-US" sz="2661">
                <a:solidFill>
                  <a:srgbClr val="FFFEF1"/>
                </a:solidFill>
                <a:latin typeface="Roca One Bold Italics"/>
              </a:rPr>
              <a:t>- To ensure uniformity in sequence length, padding is applied to sequences that are shorter than the maximum sequence length. This padding fills the sequences with zeros up to the specified length.</a:t>
            </a:r>
          </a:p>
          <a:p>
            <a:pPr algn="ctr">
              <a:lnSpc>
                <a:spcPts val="3194"/>
              </a:lnSpc>
            </a:pPr>
            <a:r>
              <a:rPr lang="en-US" sz="2661">
                <a:solidFill>
                  <a:srgbClr val="FFFEF1"/>
                </a:solidFill>
                <a:latin typeface="Roca One Bold Italics"/>
              </a:rPr>
              <a:t>- The input sequences are then ready to be fed into the Siamese network for training and evaluation.</a:t>
            </a:r>
          </a:p>
          <a:p>
            <a:pPr algn="ctr">
              <a:lnSpc>
                <a:spcPts val="2503"/>
              </a:lnSpc>
            </a:pPr>
            <a:endParaRPr lang="en-US" sz="2661">
              <a:solidFill>
                <a:srgbClr val="FFFEF1"/>
              </a:solidFill>
              <a:latin typeface="Roca One Bold Italics"/>
            </a:endParaRPr>
          </a:p>
        </p:txBody>
      </p:sp>
      <p:sp>
        <p:nvSpPr>
          <p:cNvPr id="11" name="TextBox 11"/>
          <p:cNvSpPr txBox="1"/>
          <p:nvPr/>
        </p:nvSpPr>
        <p:spPr>
          <a:xfrm>
            <a:off x="1651075" y="179927"/>
            <a:ext cx="13919830" cy="2005568"/>
          </a:xfrm>
          <a:prstGeom prst="rect">
            <a:avLst/>
          </a:prstGeom>
        </p:spPr>
        <p:txBody>
          <a:bodyPr lIns="0" tIns="0" rIns="0" bIns="0" rtlCol="0" anchor="t">
            <a:spAutoFit/>
          </a:bodyPr>
          <a:lstStyle/>
          <a:p>
            <a:pPr algn="ctr">
              <a:lnSpc>
                <a:spcPts val="7689"/>
              </a:lnSpc>
            </a:pPr>
            <a:r>
              <a:rPr lang="en-US" sz="7689">
                <a:solidFill>
                  <a:srgbClr val="2E2C7F"/>
                </a:solidFill>
                <a:latin typeface="Gagalin"/>
              </a:rPr>
              <a:t>Creation of Input Sequences for the Siamese Network</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693105" y="3744246"/>
            <a:ext cx="4703015" cy="3339140"/>
          </a:xfrm>
          <a:custGeom>
            <a:avLst/>
            <a:gdLst/>
            <a:ahLst/>
            <a:cxnLst/>
            <a:rect l="l" t="t" r="r" b="b"/>
            <a:pathLst>
              <a:path w="4703015" h="3339140">
                <a:moveTo>
                  <a:pt x="0" y="0"/>
                </a:moveTo>
                <a:lnTo>
                  <a:pt x="4703015" y="0"/>
                </a:lnTo>
                <a:lnTo>
                  <a:pt x="4703015" y="3339140"/>
                </a:lnTo>
                <a:lnTo>
                  <a:pt x="0" y="3339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rot="-380014">
            <a:off x="3468465" y="4760412"/>
            <a:ext cx="6865039" cy="1505738"/>
          </a:xfrm>
          <a:prstGeom prst="rect">
            <a:avLst/>
          </a:prstGeom>
        </p:spPr>
        <p:txBody>
          <a:bodyPr lIns="0" tIns="0" rIns="0" bIns="0" rtlCol="0" anchor="t">
            <a:spAutoFit/>
          </a:bodyPr>
          <a:lstStyle/>
          <a:p>
            <a:pPr algn="ctr">
              <a:lnSpc>
                <a:spcPts val="11202"/>
              </a:lnSpc>
              <a:spcBef>
                <a:spcPct val="0"/>
              </a:spcBef>
            </a:pPr>
            <a:r>
              <a:rPr lang="en-US" sz="11202">
                <a:solidFill>
                  <a:srgbClr val="000000"/>
                </a:solidFill>
                <a:latin typeface="Gagalin"/>
              </a:rPr>
              <a:t>Example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rot="8466115">
            <a:off x="13588821" y="8047524"/>
            <a:ext cx="6617368" cy="4114800"/>
          </a:xfrm>
          <a:custGeom>
            <a:avLst/>
            <a:gdLst/>
            <a:ahLst/>
            <a:cxnLst/>
            <a:rect l="l" t="t" r="r" b="b"/>
            <a:pathLst>
              <a:path w="6617368" h="4114800">
                <a:moveTo>
                  <a:pt x="0" y="0"/>
                </a:moveTo>
                <a:lnTo>
                  <a:pt x="6617368" y="0"/>
                </a:lnTo>
                <a:lnTo>
                  <a:pt x="66173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556285" y="6765783"/>
            <a:ext cx="4203656" cy="2984596"/>
          </a:xfrm>
          <a:custGeom>
            <a:avLst/>
            <a:gdLst/>
            <a:ahLst/>
            <a:cxnLst/>
            <a:rect l="l" t="t" r="r" b="b"/>
            <a:pathLst>
              <a:path w="4203656" h="2984596">
                <a:moveTo>
                  <a:pt x="0" y="0"/>
                </a:moveTo>
                <a:lnTo>
                  <a:pt x="4203656" y="0"/>
                </a:lnTo>
                <a:lnTo>
                  <a:pt x="4203656" y="2984596"/>
                </a:lnTo>
                <a:lnTo>
                  <a:pt x="0" y="29845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rot="-224683">
            <a:off x="3697970" y="2588455"/>
            <a:ext cx="10436191" cy="6055207"/>
          </a:xfrm>
          <a:prstGeom prst="rect">
            <a:avLst/>
          </a:prstGeom>
        </p:spPr>
        <p:txBody>
          <a:bodyPr lIns="0" tIns="0" rIns="0" bIns="0" rtlCol="0" anchor="t">
            <a:spAutoFit/>
          </a:bodyPr>
          <a:lstStyle/>
          <a:p>
            <a:pPr algn="ctr">
              <a:lnSpc>
                <a:spcPts val="5398"/>
              </a:lnSpc>
            </a:pPr>
            <a:r>
              <a:rPr lang="en-US" sz="3856">
                <a:solidFill>
                  <a:srgbClr val="2E2C7F"/>
                </a:solidFill>
                <a:latin typeface="Roca One"/>
              </a:rPr>
              <a:t>- </a:t>
            </a:r>
            <a:r>
              <a:rPr lang="en-US" sz="3856">
                <a:solidFill>
                  <a:srgbClr val="2E2C7F"/>
                </a:solidFill>
                <a:latin typeface="Roca One Bold"/>
              </a:rPr>
              <a:t>Original Sentence 1:</a:t>
            </a:r>
            <a:r>
              <a:rPr lang="en-US" sz="3856">
                <a:solidFill>
                  <a:srgbClr val="2E2C7F"/>
                </a:solidFill>
                <a:latin typeface="Roca One"/>
              </a:rPr>
              <a:t> "</a:t>
            </a:r>
            <a:r>
              <a:rPr lang="en-US" sz="3856">
                <a:solidFill>
                  <a:srgbClr val="FFFEF1"/>
                </a:solidFill>
                <a:latin typeface="Roca One"/>
              </a:rPr>
              <a:t>The sun is shining</a:t>
            </a:r>
            <a:r>
              <a:rPr lang="en-US" sz="3856">
                <a:solidFill>
                  <a:srgbClr val="2E2C7F"/>
                </a:solidFill>
                <a:latin typeface="Roca One"/>
              </a:rPr>
              <a:t>"</a:t>
            </a:r>
          </a:p>
          <a:p>
            <a:pPr algn="ctr">
              <a:lnSpc>
                <a:spcPts val="5398"/>
              </a:lnSpc>
            </a:pPr>
            <a:r>
              <a:rPr lang="en-US" sz="3856">
                <a:solidFill>
                  <a:srgbClr val="2E2C7F"/>
                </a:solidFill>
                <a:latin typeface="Roca One Bold"/>
              </a:rPr>
              <a:t>- Preprocessed Sentence 1: </a:t>
            </a:r>
            <a:r>
              <a:rPr lang="en-US" sz="3856">
                <a:solidFill>
                  <a:srgbClr val="2E2C7F"/>
                </a:solidFill>
                <a:latin typeface="Roca One"/>
              </a:rPr>
              <a:t>"</a:t>
            </a:r>
            <a:r>
              <a:rPr lang="en-US" sz="3856">
                <a:solidFill>
                  <a:srgbClr val="FFFEF1"/>
                </a:solidFill>
                <a:latin typeface="Roca One"/>
              </a:rPr>
              <a:t>the sun is shining</a:t>
            </a:r>
            <a:r>
              <a:rPr lang="en-US" sz="3856">
                <a:solidFill>
                  <a:srgbClr val="2E2C7F"/>
                </a:solidFill>
                <a:latin typeface="Roca One"/>
              </a:rPr>
              <a:t>" </a:t>
            </a:r>
            <a:r>
              <a:rPr lang="en-US" sz="3856">
                <a:solidFill>
                  <a:srgbClr val="2E2C7F"/>
                </a:solidFill>
                <a:latin typeface="Roca One Italics"/>
              </a:rPr>
              <a:t>(lowercased)</a:t>
            </a:r>
          </a:p>
          <a:p>
            <a:pPr algn="ctr">
              <a:lnSpc>
                <a:spcPts val="5398"/>
              </a:lnSpc>
            </a:pPr>
            <a:r>
              <a:rPr lang="en-US" sz="3856">
                <a:solidFill>
                  <a:srgbClr val="2E2C7F"/>
                </a:solidFill>
                <a:latin typeface="Roca One Bold"/>
              </a:rPr>
              <a:t>- Tokenized Sequence 1:</a:t>
            </a:r>
            <a:r>
              <a:rPr lang="en-US" sz="3856">
                <a:solidFill>
                  <a:srgbClr val="2E2C7F"/>
                </a:solidFill>
                <a:latin typeface="Roca One"/>
              </a:rPr>
              <a:t> </a:t>
            </a:r>
            <a:r>
              <a:rPr lang="en-US" sz="3856">
                <a:solidFill>
                  <a:srgbClr val="FFFEF1"/>
                </a:solidFill>
                <a:latin typeface="Roca One"/>
              </a:rPr>
              <a:t>[1, 2, 3, 4] (where 'the' -&gt; 1, 'sun' -&gt; 2, 'is' -&gt; 3, 'shining' -&gt; 4)</a:t>
            </a:r>
          </a:p>
          <a:p>
            <a:pPr algn="ctr">
              <a:lnSpc>
                <a:spcPts val="5398"/>
              </a:lnSpc>
            </a:pPr>
            <a:r>
              <a:rPr lang="en-US" sz="3856">
                <a:solidFill>
                  <a:srgbClr val="2E2C7F"/>
                </a:solidFill>
                <a:latin typeface="Roca One Bold"/>
              </a:rPr>
              <a:t>- Padded Sequence 1:</a:t>
            </a:r>
            <a:r>
              <a:rPr lang="en-US" sz="3856">
                <a:solidFill>
                  <a:srgbClr val="2E2C7F"/>
                </a:solidFill>
                <a:latin typeface="Roca One"/>
              </a:rPr>
              <a:t> </a:t>
            </a:r>
            <a:r>
              <a:rPr lang="en-US" sz="3856">
                <a:solidFill>
                  <a:srgbClr val="FFFEF1"/>
                </a:solidFill>
                <a:latin typeface="Roca One"/>
              </a:rPr>
              <a:t>[1, 2, 3, 4, 0, 0, ...]</a:t>
            </a:r>
            <a:r>
              <a:rPr lang="en-US" sz="3856">
                <a:solidFill>
                  <a:srgbClr val="2E2C7F"/>
                </a:solidFill>
                <a:latin typeface="Roca One"/>
              </a:rPr>
              <a:t> </a:t>
            </a:r>
            <a:r>
              <a:rPr lang="en-US" sz="3856">
                <a:solidFill>
                  <a:srgbClr val="2E2C7F"/>
                </a:solidFill>
                <a:latin typeface="Roca One Italics"/>
              </a:rPr>
              <a:t>(padded to match maximum sequence length)</a:t>
            </a:r>
          </a:p>
          <a:p>
            <a:pPr algn="ctr">
              <a:lnSpc>
                <a:spcPts val="5398"/>
              </a:lnSpc>
              <a:spcBef>
                <a:spcPct val="0"/>
              </a:spcBef>
            </a:pPr>
            <a:endParaRPr lang="en-US" sz="3856">
              <a:solidFill>
                <a:srgbClr val="2E2C7F"/>
              </a:solidFill>
              <a:latin typeface="Roca One Italics"/>
            </a:endParaRPr>
          </a:p>
        </p:txBody>
      </p:sp>
      <p:sp>
        <p:nvSpPr>
          <p:cNvPr id="7" name="Freeform 7"/>
          <p:cNvSpPr/>
          <p:nvPr/>
        </p:nvSpPr>
        <p:spPr>
          <a:xfrm>
            <a:off x="-611362" y="-591505"/>
            <a:ext cx="5077863" cy="4868401"/>
          </a:xfrm>
          <a:custGeom>
            <a:avLst/>
            <a:gdLst/>
            <a:ahLst/>
            <a:cxnLst/>
            <a:rect l="l" t="t" r="r" b="b"/>
            <a:pathLst>
              <a:path w="5077863" h="4868401">
                <a:moveTo>
                  <a:pt x="0" y="0"/>
                </a:moveTo>
                <a:lnTo>
                  <a:pt x="5077863" y="0"/>
                </a:lnTo>
                <a:lnTo>
                  <a:pt x="5077863" y="4868401"/>
                </a:lnTo>
                <a:lnTo>
                  <a:pt x="0" y="48684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2631062" y="3121334"/>
            <a:ext cx="8379141" cy="4710853"/>
          </a:xfrm>
          <a:prstGeom prst="rect">
            <a:avLst/>
          </a:prstGeom>
        </p:spPr>
        <p:txBody>
          <a:bodyPr lIns="0" tIns="0" rIns="0" bIns="0" rtlCol="0" anchor="t">
            <a:spAutoFit/>
          </a:bodyPr>
          <a:lstStyle/>
          <a:p>
            <a:pPr algn="ctr">
              <a:lnSpc>
                <a:spcPts val="12516"/>
              </a:lnSpc>
              <a:spcBef>
                <a:spcPct val="0"/>
              </a:spcBef>
            </a:pPr>
            <a:r>
              <a:rPr lang="en-US" sz="8940">
                <a:solidFill>
                  <a:srgbClr val="000000"/>
                </a:solidFill>
                <a:latin typeface="Gagalin"/>
              </a:rPr>
              <a:t>WHAT’S THE MODEL ARCHITECTURE?</a:t>
            </a:r>
          </a:p>
        </p:txBody>
      </p:sp>
      <p:sp>
        <p:nvSpPr>
          <p:cNvPr id="5" name="Freeform 5"/>
          <p:cNvSpPr/>
          <p:nvPr/>
        </p:nvSpPr>
        <p:spPr>
          <a:xfrm>
            <a:off x="11153920" y="3268341"/>
            <a:ext cx="3178683" cy="4114800"/>
          </a:xfrm>
          <a:custGeom>
            <a:avLst/>
            <a:gdLst/>
            <a:ahLst/>
            <a:cxnLst/>
            <a:rect l="l" t="t" r="r" b="b"/>
            <a:pathLst>
              <a:path w="3178683" h="4114800">
                <a:moveTo>
                  <a:pt x="0" y="0"/>
                </a:moveTo>
                <a:lnTo>
                  <a:pt x="3178683" y="0"/>
                </a:lnTo>
                <a:lnTo>
                  <a:pt x="317868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101623" y="2828495"/>
            <a:ext cx="12084753" cy="4544286"/>
          </a:xfrm>
          <a:prstGeom prst="rect">
            <a:avLst/>
          </a:prstGeom>
        </p:spPr>
        <p:txBody>
          <a:bodyPr lIns="0" tIns="0" rIns="0" bIns="0" rtlCol="0" anchor="t">
            <a:spAutoFit/>
          </a:bodyPr>
          <a:lstStyle/>
          <a:p>
            <a:pPr algn="ctr">
              <a:lnSpc>
                <a:spcPts val="6032"/>
              </a:lnSpc>
            </a:pPr>
            <a:r>
              <a:rPr lang="en-US" sz="4308">
                <a:solidFill>
                  <a:srgbClr val="FFFEF1"/>
                </a:solidFill>
                <a:latin typeface="Roca One"/>
              </a:rPr>
              <a:t>-EMBEDDING LAYER</a:t>
            </a:r>
          </a:p>
          <a:p>
            <a:pPr algn="ctr">
              <a:lnSpc>
                <a:spcPts val="6032"/>
              </a:lnSpc>
            </a:pPr>
            <a:r>
              <a:rPr lang="en-US" sz="4308">
                <a:solidFill>
                  <a:srgbClr val="FFFEF1"/>
                </a:solidFill>
                <a:latin typeface="Roca One"/>
              </a:rPr>
              <a:t>-LSTM LAYER</a:t>
            </a:r>
          </a:p>
          <a:p>
            <a:pPr algn="ctr">
              <a:lnSpc>
                <a:spcPts val="6032"/>
              </a:lnSpc>
            </a:pPr>
            <a:r>
              <a:rPr lang="en-US" sz="4308">
                <a:solidFill>
                  <a:srgbClr val="FFFEF1"/>
                </a:solidFill>
                <a:latin typeface="Roca One"/>
              </a:rPr>
              <a:t>-EUCLIDEAN DISTANCE CALCULATION</a:t>
            </a:r>
          </a:p>
          <a:p>
            <a:pPr algn="ctr">
              <a:lnSpc>
                <a:spcPts val="6032"/>
              </a:lnSpc>
            </a:pPr>
            <a:r>
              <a:rPr lang="en-US" sz="4308">
                <a:solidFill>
                  <a:srgbClr val="FFFEF1"/>
                </a:solidFill>
                <a:latin typeface="Roca One"/>
              </a:rPr>
              <a:t>-DENSE LAYER WITH SIGMOID ACTIVATION</a:t>
            </a:r>
          </a:p>
          <a:p>
            <a:pPr algn="ctr">
              <a:lnSpc>
                <a:spcPts val="6032"/>
              </a:lnSpc>
            </a:pPr>
            <a:r>
              <a:rPr lang="en-US" sz="4308">
                <a:solidFill>
                  <a:srgbClr val="FFFEF1"/>
                </a:solidFill>
                <a:latin typeface="Roca One"/>
              </a:rPr>
              <a:t>-TRAINING PROCESS</a:t>
            </a:r>
          </a:p>
          <a:p>
            <a:pPr algn="ctr">
              <a:lnSpc>
                <a:spcPts val="6032"/>
              </a:lnSpc>
              <a:spcBef>
                <a:spcPct val="0"/>
              </a:spcBef>
            </a:pPr>
            <a:r>
              <a:rPr lang="en-US" sz="4308">
                <a:solidFill>
                  <a:srgbClr val="FFFEF1"/>
                </a:solidFill>
                <a:latin typeface="Roca One"/>
              </a:rPr>
              <a:t>INFERENCE PROCESS</a:t>
            </a:r>
          </a:p>
        </p:txBody>
      </p:sp>
      <p:sp>
        <p:nvSpPr>
          <p:cNvPr id="5" name="Freeform 5"/>
          <p:cNvSpPr/>
          <p:nvPr/>
        </p:nvSpPr>
        <p:spPr>
          <a:xfrm>
            <a:off x="14416302" y="5704889"/>
            <a:ext cx="2970802" cy="3845698"/>
          </a:xfrm>
          <a:custGeom>
            <a:avLst/>
            <a:gdLst/>
            <a:ahLst/>
            <a:cxnLst/>
            <a:rect l="l" t="t" r="r" b="b"/>
            <a:pathLst>
              <a:path w="2970802" h="3845698">
                <a:moveTo>
                  <a:pt x="0" y="0"/>
                </a:moveTo>
                <a:lnTo>
                  <a:pt x="2970802" y="0"/>
                </a:lnTo>
                <a:lnTo>
                  <a:pt x="2970802" y="3845698"/>
                </a:lnTo>
                <a:lnTo>
                  <a:pt x="0" y="38456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AF5D8472-6335-7AB9-1168-7631EF66C5F8}"/>
              </a:ext>
            </a:extLst>
          </p:cNvPr>
          <p:cNvSpPr/>
          <p:nvPr/>
        </p:nvSpPr>
        <p:spPr>
          <a:xfrm>
            <a:off x="2171104" y="32359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727771" y="3849984"/>
            <a:ext cx="6946439" cy="4352925"/>
          </a:xfrm>
          <a:prstGeom prst="rect">
            <a:avLst/>
          </a:prstGeom>
        </p:spPr>
        <p:txBody>
          <a:bodyPr lIns="0" tIns="0" rIns="0" bIns="0" rtlCol="0" anchor="t">
            <a:spAutoFit/>
          </a:bodyPr>
          <a:lstStyle/>
          <a:p>
            <a:pPr algn="ctr">
              <a:lnSpc>
                <a:spcPts val="4310"/>
              </a:lnSpc>
            </a:pPr>
            <a:r>
              <a:rPr lang="en-US" sz="3591">
                <a:solidFill>
                  <a:srgbClr val="FFFEF1"/>
                </a:solidFill>
                <a:latin typeface="Roca One Bold Italics"/>
              </a:rPr>
              <a:t>- Purpose:</a:t>
            </a:r>
          </a:p>
          <a:p>
            <a:pPr algn="ctr">
              <a:lnSpc>
                <a:spcPts val="4310"/>
              </a:lnSpc>
            </a:pPr>
            <a:r>
              <a:rPr lang="en-US" sz="3591">
                <a:solidFill>
                  <a:srgbClr val="FFFEF1"/>
                </a:solidFill>
                <a:latin typeface="Roca One Bold Italics"/>
              </a:rPr>
              <a:t> </a:t>
            </a:r>
            <a:r>
              <a:rPr lang="en-US" sz="3591">
                <a:solidFill>
                  <a:srgbClr val="FFFEF1"/>
                </a:solidFill>
                <a:latin typeface="Roca One"/>
              </a:rPr>
              <a:t>Semantic Representation, Dimensionality Reduction, Feature learning</a:t>
            </a:r>
          </a:p>
          <a:p>
            <a:pPr algn="ctr">
              <a:lnSpc>
                <a:spcPts val="4310"/>
              </a:lnSpc>
            </a:pPr>
            <a:endParaRPr lang="en-US" sz="3591">
              <a:solidFill>
                <a:srgbClr val="FFFEF1"/>
              </a:solidFill>
              <a:latin typeface="Roca One"/>
            </a:endParaRPr>
          </a:p>
          <a:p>
            <a:pPr algn="ctr">
              <a:lnSpc>
                <a:spcPts val="4310"/>
              </a:lnSpc>
            </a:pPr>
            <a:r>
              <a:rPr lang="en-US" sz="3591">
                <a:solidFill>
                  <a:srgbClr val="FFFEF1"/>
                </a:solidFill>
                <a:latin typeface="Roca One Bold Italics"/>
              </a:rPr>
              <a:t>   - Description: </a:t>
            </a:r>
          </a:p>
          <a:p>
            <a:pPr algn="ctr">
              <a:lnSpc>
                <a:spcPts val="4310"/>
              </a:lnSpc>
            </a:pPr>
            <a:r>
              <a:rPr lang="en-US" sz="3591">
                <a:solidFill>
                  <a:srgbClr val="FFFEF1"/>
                </a:solidFill>
                <a:latin typeface="Roca One Bold Italics"/>
              </a:rPr>
              <a:t>Input shape, Intialization of weights and training them </a:t>
            </a:r>
          </a:p>
        </p:txBody>
      </p:sp>
      <p:sp>
        <p:nvSpPr>
          <p:cNvPr id="11" name="TextBox 11"/>
          <p:cNvSpPr txBox="1"/>
          <p:nvPr/>
        </p:nvSpPr>
        <p:spPr>
          <a:xfrm>
            <a:off x="1445575" y="810249"/>
            <a:ext cx="15396849"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embedding layer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dirty="0"/>
          </a:p>
        </p:txBody>
      </p:sp>
      <p:sp>
        <p:nvSpPr>
          <p:cNvPr id="12" name="Freeform 3">
            <a:extLst>
              <a:ext uri="{FF2B5EF4-FFF2-40B4-BE49-F238E27FC236}">
                <a16:creationId xmlns:a16="http://schemas.microsoft.com/office/drawing/2014/main" id="{D6706171-5497-C57D-4298-84216673F8C2}"/>
              </a:ext>
            </a:extLst>
          </p:cNvPr>
          <p:cNvSpPr/>
          <p:nvPr/>
        </p:nvSpPr>
        <p:spPr>
          <a:xfrm>
            <a:off x="2171105" y="2860773"/>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TextBox 10"/>
          <p:cNvSpPr txBox="1"/>
          <p:nvPr/>
        </p:nvSpPr>
        <p:spPr>
          <a:xfrm>
            <a:off x="5718390" y="3207973"/>
            <a:ext cx="6851221" cy="5713146"/>
          </a:xfrm>
          <a:prstGeom prst="rect">
            <a:avLst/>
          </a:prstGeom>
        </p:spPr>
        <p:txBody>
          <a:bodyPr lIns="0" tIns="0" rIns="0" bIns="0" rtlCol="0" anchor="t">
            <a:spAutoFit/>
          </a:bodyPr>
          <a:lstStyle/>
          <a:p>
            <a:pPr algn="ctr">
              <a:lnSpc>
                <a:spcPts val="3510"/>
              </a:lnSpc>
            </a:pPr>
            <a:r>
              <a:rPr lang="en-US" sz="3475" dirty="0">
                <a:solidFill>
                  <a:srgbClr val="FFFEF1"/>
                </a:solidFill>
                <a:latin typeface="Roca One"/>
              </a:rPr>
              <a:t>1. </a:t>
            </a:r>
            <a:r>
              <a:rPr lang="en-US" sz="3475" dirty="0">
                <a:solidFill>
                  <a:srgbClr val="FFFEF1"/>
                </a:solidFill>
                <a:latin typeface="Roca One Bold Italics"/>
              </a:rPr>
              <a:t>Text Classification:</a:t>
            </a:r>
            <a:r>
              <a:rPr lang="en-US" sz="3475" dirty="0">
                <a:solidFill>
                  <a:srgbClr val="FFFEF1"/>
                </a:solidFill>
                <a:latin typeface="Roca One"/>
              </a:rPr>
              <a:t> Assigning predefined categories or labels to textual data, such as sentiment analysis, spam detection, and topic classification.</a:t>
            </a:r>
          </a:p>
          <a:p>
            <a:pPr algn="ctr">
              <a:lnSpc>
                <a:spcPts val="3510"/>
              </a:lnSpc>
            </a:pPr>
            <a:endParaRPr lang="en-US" sz="3475" dirty="0">
              <a:solidFill>
                <a:srgbClr val="FFFEF1"/>
              </a:solidFill>
              <a:latin typeface="Roca One"/>
            </a:endParaRPr>
          </a:p>
          <a:p>
            <a:pPr algn="ctr">
              <a:lnSpc>
                <a:spcPts val="3510"/>
              </a:lnSpc>
            </a:pPr>
            <a:r>
              <a:rPr lang="en-US" sz="3475" dirty="0">
                <a:solidFill>
                  <a:srgbClr val="FFFEF1"/>
                </a:solidFill>
                <a:latin typeface="Roca One"/>
              </a:rPr>
              <a:t>2. </a:t>
            </a:r>
            <a:r>
              <a:rPr lang="en-US" sz="3475" dirty="0">
                <a:solidFill>
                  <a:srgbClr val="FFFEF1"/>
                </a:solidFill>
                <a:latin typeface="Roca One Bold Italics"/>
              </a:rPr>
              <a:t>Named Entity Recognition</a:t>
            </a:r>
            <a:r>
              <a:rPr lang="en-US" sz="3475" dirty="0">
                <a:solidFill>
                  <a:srgbClr val="FFFEF1"/>
                </a:solidFill>
                <a:latin typeface="Roca One"/>
              </a:rPr>
              <a:t> </a:t>
            </a:r>
            <a:r>
              <a:rPr lang="en-US" sz="3475" dirty="0">
                <a:solidFill>
                  <a:srgbClr val="FFFEF1"/>
                </a:solidFill>
                <a:latin typeface="Roca One Bold Italics"/>
              </a:rPr>
              <a:t>(NER)</a:t>
            </a:r>
            <a:r>
              <a:rPr lang="en-US" sz="3475" dirty="0">
                <a:solidFill>
                  <a:srgbClr val="FFFEF1"/>
                </a:solidFill>
                <a:latin typeface="Roca One"/>
              </a:rPr>
              <a:t>: Identifying and classifying named entities (e.g., person names, organization names, locations) within text.</a:t>
            </a:r>
          </a:p>
          <a:p>
            <a:pPr algn="ctr">
              <a:lnSpc>
                <a:spcPts val="3510"/>
              </a:lnSpc>
            </a:pPr>
            <a:endParaRPr lang="en-US" sz="3475" dirty="0">
              <a:solidFill>
                <a:srgbClr val="FFFEF1"/>
              </a:solidFill>
              <a:latin typeface="Roca One"/>
            </a:endParaRPr>
          </a:p>
        </p:txBody>
      </p:sp>
      <p:sp>
        <p:nvSpPr>
          <p:cNvPr id="11" name="TextBox 11"/>
          <p:cNvSpPr txBox="1"/>
          <p:nvPr/>
        </p:nvSpPr>
        <p:spPr>
          <a:xfrm>
            <a:off x="1280128" y="788068"/>
            <a:ext cx="16091266" cy="1388111"/>
          </a:xfrm>
          <a:prstGeom prst="rect">
            <a:avLst/>
          </a:prstGeom>
        </p:spPr>
        <p:txBody>
          <a:bodyPr lIns="0" tIns="0" rIns="0" bIns="0" rtlCol="0" anchor="t">
            <a:spAutoFit/>
          </a:bodyPr>
          <a:lstStyle/>
          <a:p>
            <a:pPr algn="ctr">
              <a:lnSpc>
                <a:spcPts val="10400"/>
              </a:lnSpc>
            </a:pPr>
            <a:r>
              <a:rPr lang="en-US" sz="10400">
                <a:solidFill>
                  <a:srgbClr val="2E2C7F"/>
                </a:solidFill>
                <a:latin typeface="Gagalin"/>
              </a:rPr>
              <a:t>USAGE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4256650" y="3259186"/>
            <a:ext cx="9767222" cy="3625949"/>
          </a:xfrm>
          <a:prstGeom prst="rect">
            <a:avLst/>
          </a:prstGeom>
        </p:spPr>
        <p:txBody>
          <a:bodyPr lIns="0" tIns="0" rIns="0" bIns="0" rtlCol="0" anchor="t">
            <a:spAutoFit/>
          </a:bodyPr>
          <a:lstStyle/>
          <a:p>
            <a:pPr algn="ctr">
              <a:lnSpc>
                <a:spcPts val="9747"/>
              </a:lnSpc>
            </a:pPr>
            <a:r>
              <a:rPr lang="en-US" sz="6962">
                <a:solidFill>
                  <a:srgbClr val="000000"/>
                </a:solidFill>
                <a:latin typeface="Gagalin"/>
              </a:rPr>
              <a:t>WHAT’S THE Hyperparameter Tuning</a:t>
            </a:r>
          </a:p>
          <a:p>
            <a:pPr algn="ctr">
              <a:lnSpc>
                <a:spcPts val="9491"/>
              </a:lnSpc>
              <a:spcBef>
                <a:spcPct val="0"/>
              </a:spcBef>
            </a:pPr>
            <a:r>
              <a:rPr lang="en-US" sz="6779">
                <a:solidFill>
                  <a:srgbClr val="000000"/>
                </a:solidFill>
                <a:latin typeface="Gagalin"/>
              </a:rPr>
              <a:t>OF the embedding layer?</a:t>
            </a:r>
          </a:p>
        </p:txBody>
      </p:sp>
      <p:sp>
        <p:nvSpPr>
          <p:cNvPr id="5" name="Freeform 5"/>
          <p:cNvSpPr/>
          <p:nvPr/>
        </p:nvSpPr>
        <p:spPr>
          <a:xfrm>
            <a:off x="14755825" y="1610171"/>
            <a:ext cx="3183826" cy="4114800"/>
          </a:xfrm>
          <a:custGeom>
            <a:avLst/>
            <a:gdLst/>
            <a:ahLst/>
            <a:cxnLst/>
            <a:rect l="l" t="t" r="r" b="b"/>
            <a:pathLst>
              <a:path w="3183826" h="4114800">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713679" y="5386894"/>
            <a:ext cx="3183826" cy="4114800"/>
          </a:xfrm>
          <a:custGeom>
            <a:avLst/>
            <a:gdLst/>
            <a:ahLst/>
            <a:cxnLst/>
            <a:rect l="l" t="t" r="r" b="b"/>
            <a:pathLst>
              <a:path w="3183826" h="4114800">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rot="-224683">
            <a:off x="2606202" y="2601332"/>
            <a:ext cx="12043087" cy="6142648"/>
          </a:xfrm>
          <a:prstGeom prst="rect">
            <a:avLst/>
          </a:prstGeom>
        </p:spPr>
        <p:txBody>
          <a:bodyPr lIns="0" tIns="0" rIns="0" bIns="0" rtlCol="0" anchor="t">
            <a:spAutoFit/>
          </a:bodyPr>
          <a:lstStyle/>
          <a:p>
            <a:pPr algn="ctr">
              <a:lnSpc>
                <a:spcPts val="7018"/>
              </a:lnSpc>
            </a:pPr>
            <a:r>
              <a:rPr lang="en-US" sz="5013">
                <a:solidFill>
                  <a:srgbClr val="FFFEF1"/>
                </a:solidFill>
                <a:latin typeface="Gagalin"/>
              </a:rPr>
              <a:t>  - Vocabulary size: The number of unique words in the corpus determines the size of the embedding matrix.</a:t>
            </a:r>
          </a:p>
          <a:p>
            <a:pPr algn="ctr">
              <a:lnSpc>
                <a:spcPts val="7018"/>
              </a:lnSpc>
            </a:pPr>
            <a:r>
              <a:rPr lang="en-US" sz="5013">
                <a:solidFill>
                  <a:srgbClr val="FFFEF1"/>
                </a:solidFill>
                <a:latin typeface="Gagalin"/>
              </a:rPr>
              <a:t>  - Embedding dimension: This parameter determines the size of each word embedding vector.</a:t>
            </a:r>
          </a:p>
          <a:p>
            <a:pPr algn="ctr">
              <a:lnSpc>
                <a:spcPts val="6738"/>
              </a:lnSpc>
              <a:spcBef>
                <a:spcPct val="0"/>
              </a:spcBef>
            </a:pPr>
            <a:endParaRPr lang="en-US" sz="5013">
              <a:solidFill>
                <a:srgbClr val="FFFEF1"/>
              </a:solidFill>
              <a:latin typeface="Gagali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83416" b="-83416"/>
            </a:stretch>
          </a:blipFill>
        </p:spPr>
        <p:txBody>
          <a:bodyPr/>
          <a:lstStyle/>
          <a:p>
            <a:endParaRPr lang="en-US"/>
          </a:p>
        </p:txBody>
      </p:sp>
      <p:sp>
        <p:nvSpPr>
          <p:cNvPr id="3" name="Freeform 3"/>
          <p:cNvSpPr/>
          <p:nvPr/>
        </p:nvSpPr>
        <p:spPr>
          <a:xfrm>
            <a:off x="4382325" y="2227865"/>
            <a:ext cx="9523350" cy="8059135"/>
          </a:xfrm>
          <a:custGeom>
            <a:avLst/>
            <a:gdLst/>
            <a:ahLst/>
            <a:cxnLst/>
            <a:rect l="l" t="t" r="r" b="b"/>
            <a:pathLst>
              <a:path w="9523350" h="8059135">
                <a:moveTo>
                  <a:pt x="0" y="0"/>
                </a:moveTo>
                <a:lnTo>
                  <a:pt x="9523350" y="0"/>
                </a:lnTo>
                <a:lnTo>
                  <a:pt x="9523350" y="8059135"/>
                </a:lnTo>
                <a:lnTo>
                  <a:pt x="0" y="80591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2137" r="10151"/>
          <a:stretch>
            <a:fillRect/>
          </a:stretch>
        </p:blipFill>
        <p:spPr>
          <a:xfrm>
            <a:off x="4722228" y="3146376"/>
            <a:ext cx="8843544" cy="4924009"/>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8AE018A7-5F49-5DBD-D141-A6A8F3A3BB1F}"/>
              </a:ext>
            </a:extLst>
          </p:cNvPr>
          <p:cNvSpPr/>
          <p:nvPr/>
        </p:nvSpPr>
        <p:spPr>
          <a:xfrm>
            <a:off x="2084930" y="2842244"/>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598961" y="3098538"/>
            <a:ext cx="7204059" cy="6457950"/>
          </a:xfrm>
          <a:prstGeom prst="rect">
            <a:avLst/>
          </a:prstGeom>
        </p:spPr>
        <p:txBody>
          <a:bodyPr lIns="0" tIns="0" rIns="0" bIns="0" rtlCol="0" anchor="t">
            <a:spAutoFit/>
          </a:bodyPr>
          <a:lstStyle/>
          <a:p>
            <a:pPr algn="ctr">
              <a:lnSpc>
                <a:spcPts val="4616"/>
              </a:lnSpc>
            </a:pPr>
            <a:r>
              <a:rPr lang="en-US" sz="3847" dirty="0">
                <a:solidFill>
                  <a:srgbClr val="FFFEF1"/>
                </a:solidFill>
                <a:latin typeface="Roca One Bold Italics"/>
              </a:rPr>
              <a:t>   - Purpose: </a:t>
            </a:r>
            <a:r>
              <a:rPr lang="en-US" sz="3847" dirty="0">
                <a:solidFill>
                  <a:srgbClr val="FFFEF1"/>
                </a:solidFill>
                <a:latin typeface="Roca One"/>
              </a:rPr>
              <a:t>Capture sequential patterns and dependencies within input sentences.</a:t>
            </a:r>
          </a:p>
          <a:p>
            <a:pPr algn="ctr">
              <a:lnSpc>
                <a:spcPts val="4616"/>
              </a:lnSpc>
            </a:pPr>
            <a:endParaRPr lang="en-US" sz="3847" dirty="0">
              <a:solidFill>
                <a:srgbClr val="FFFEF1"/>
              </a:solidFill>
              <a:latin typeface="Roca One"/>
            </a:endParaRPr>
          </a:p>
          <a:p>
            <a:pPr algn="ctr">
              <a:lnSpc>
                <a:spcPts val="4616"/>
              </a:lnSpc>
            </a:pPr>
            <a:r>
              <a:rPr lang="en-US" sz="3847" dirty="0">
                <a:solidFill>
                  <a:srgbClr val="FFFEF1"/>
                </a:solidFill>
                <a:latin typeface="Roca One Bold Italics"/>
              </a:rPr>
              <a:t>   - Description:</a:t>
            </a:r>
            <a:r>
              <a:rPr lang="en-US" sz="3847" dirty="0">
                <a:solidFill>
                  <a:srgbClr val="FFFEF1"/>
                </a:solidFill>
                <a:latin typeface="Roca One"/>
              </a:rPr>
              <a:t> Converts input sequences of word indices into dense, fixed-size representations by processing the sequences sequentiall</a:t>
            </a:r>
            <a:r>
              <a:rPr lang="en-US" sz="3847" dirty="0">
                <a:solidFill>
                  <a:srgbClr val="FFFEF1"/>
                </a:solidFill>
                <a:latin typeface="Roca One Bold Italics"/>
              </a:rPr>
              <a:t>y.</a:t>
            </a:r>
          </a:p>
          <a:p>
            <a:pPr algn="ctr">
              <a:lnSpc>
                <a:spcPts val="4616"/>
              </a:lnSpc>
            </a:pPr>
            <a:endParaRPr lang="en-US" sz="3847" dirty="0">
              <a:solidFill>
                <a:srgbClr val="FFFEF1"/>
              </a:solidFill>
              <a:latin typeface="Roca One Bold Italics"/>
            </a:endParaRPr>
          </a:p>
          <a:p>
            <a:pPr algn="ctr">
              <a:lnSpc>
                <a:spcPts val="5145"/>
              </a:lnSpc>
            </a:pPr>
            <a:endParaRPr lang="en-US" sz="3847" dirty="0">
              <a:solidFill>
                <a:srgbClr val="FFFEF1"/>
              </a:solidFill>
              <a:latin typeface="Roca One Bold Italics"/>
            </a:endParaRPr>
          </a:p>
        </p:txBody>
      </p:sp>
      <p:sp>
        <p:nvSpPr>
          <p:cNvPr id="11" name="TextBox 11"/>
          <p:cNvSpPr txBox="1"/>
          <p:nvPr/>
        </p:nvSpPr>
        <p:spPr>
          <a:xfrm>
            <a:off x="1445575" y="810249"/>
            <a:ext cx="15396849" cy="1296898"/>
          </a:xfrm>
          <a:prstGeom prst="rect">
            <a:avLst/>
          </a:prstGeom>
        </p:spPr>
        <p:txBody>
          <a:bodyPr lIns="0" tIns="0" rIns="0" bIns="0" rtlCol="0" anchor="t">
            <a:spAutoFit/>
          </a:bodyPr>
          <a:lstStyle/>
          <a:p>
            <a:pPr algn="ctr">
              <a:lnSpc>
                <a:spcPts val="9759"/>
              </a:lnSpc>
            </a:pPr>
            <a:r>
              <a:rPr lang="en-US" sz="9759">
                <a:solidFill>
                  <a:srgbClr val="2E2C7F"/>
                </a:solidFill>
                <a:latin typeface="Gagalin"/>
              </a:rPr>
              <a:t>LSTM Layer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3179042" y="2956335"/>
            <a:ext cx="8563874" cy="5295420"/>
          </a:xfrm>
          <a:prstGeom prst="rect">
            <a:avLst/>
          </a:prstGeom>
        </p:spPr>
        <p:txBody>
          <a:bodyPr lIns="0" tIns="0" rIns="0" bIns="0" rtlCol="0" anchor="t">
            <a:spAutoFit/>
          </a:bodyPr>
          <a:lstStyle/>
          <a:p>
            <a:pPr algn="ctr">
              <a:lnSpc>
                <a:spcPts val="10526"/>
              </a:lnSpc>
            </a:pPr>
            <a:r>
              <a:rPr lang="en-US" sz="7518">
                <a:solidFill>
                  <a:srgbClr val="000000"/>
                </a:solidFill>
                <a:latin typeface="Gagalin"/>
              </a:rPr>
              <a:t>WHAT’S THE Hyperparameter Tuning</a:t>
            </a:r>
          </a:p>
          <a:p>
            <a:pPr algn="ctr">
              <a:lnSpc>
                <a:spcPts val="10526"/>
              </a:lnSpc>
              <a:spcBef>
                <a:spcPct val="0"/>
              </a:spcBef>
            </a:pPr>
            <a:r>
              <a:rPr lang="en-US" sz="7518">
                <a:solidFill>
                  <a:srgbClr val="000000"/>
                </a:solidFill>
                <a:latin typeface="Gagalin"/>
              </a:rPr>
              <a:t>OF the LSTM Layer?</a:t>
            </a:r>
          </a:p>
        </p:txBody>
      </p:sp>
      <p:sp>
        <p:nvSpPr>
          <p:cNvPr id="5" name="Freeform 5"/>
          <p:cNvSpPr/>
          <p:nvPr/>
        </p:nvSpPr>
        <p:spPr>
          <a:xfrm>
            <a:off x="11668626" y="3086100"/>
            <a:ext cx="3183827" cy="4114800"/>
          </a:xfrm>
          <a:custGeom>
            <a:avLst/>
            <a:gdLst/>
            <a:ahLst/>
            <a:cxnLst/>
            <a:rect l="l" t="t" r="r" b="b"/>
            <a:pathLst>
              <a:path w="3183827" h="4114800">
                <a:moveTo>
                  <a:pt x="0" y="0"/>
                </a:moveTo>
                <a:lnTo>
                  <a:pt x="3183827" y="0"/>
                </a:lnTo>
                <a:lnTo>
                  <a:pt x="31838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3407883" y="3578637"/>
            <a:ext cx="12043087" cy="4088865"/>
          </a:xfrm>
          <a:prstGeom prst="rect">
            <a:avLst/>
          </a:prstGeom>
        </p:spPr>
        <p:txBody>
          <a:bodyPr lIns="0" tIns="0" rIns="0" bIns="0" rtlCol="0" anchor="t">
            <a:spAutoFit/>
          </a:bodyPr>
          <a:lstStyle/>
          <a:p>
            <a:pPr algn="ctr">
              <a:lnSpc>
                <a:spcPts val="8138"/>
              </a:lnSpc>
            </a:pPr>
            <a:r>
              <a:rPr lang="en-US" sz="5813">
                <a:solidFill>
                  <a:srgbClr val="FFFEF1"/>
                </a:solidFill>
                <a:latin typeface="Gagalin"/>
              </a:rPr>
              <a:t>LSTM units: Specifies the dimensionality of the output space of the LSTM layer.</a:t>
            </a:r>
          </a:p>
          <a:p>
            <a:pPr algn="ctr">
              <a:lnSpc>
                <a:spcPts val="8138"/>
              </a:lnSpc>
              <a:spcBef>
                <a:spcPct val="0"/>
              </a:spcBef>
            </a:pPr>
            <a:endParaRPr lang="en-US" sz="5813">
              <a:solidFill>
                <a:srgbClr val="FFFEF1"/>
              </a:solidFill>
              <a:latin typeface="Gagalin"/>
            </a:endParaRPr>
          </a:p>
        </p:txBody>
      </p:sp>
      <p:sp>
        <p:nvSpPr>
          <p:cNvPr id="5" name="Freeform 5"/>
          <p:cNvSpPr/>
          <p:nvPr/>
        </p:nvSpPr>
        <p:spPr>
          <a:xfrm>
            <a:off x="13713679" y="5386894"/>
            <a:ext cx="3183826" cy="4114800"/>
          </a:xfrm>
          <a:custGeom>
            <a:avLst/>
            <a:gdLst/>
            <a:ahLst/>
            <a:cxnLst/>
            <a:rect l="l" t="t" r="r" b="b"/>
            <a:pathLst>
              <a:path w="3183826" h="4114800">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20601A04-23D7-5FE8-202F-16BC2D7C5B35}"/>
              </a:ext>
            </a:extLst>
          </p:cNvPr>
          <p:cNvSpPr/>
          <p:nvPr/>
        </p:nvSpPr>
        <p:spPr>
          <a:xfrm>
            <a:off x="2154170" y="2390393"/>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607741" y="2869062"/>
            <a:ext cx="7186498" cy="5886450"/>
          </a:xfrm>
          <a:prstGeom prst="rect">
            <a:avLst/>
          </a:prstGeom>
        </p:spPr>
        <p:txBody>
          <a:bodyPr lIns="0" tIns="0" rIns="0" bIns="0" rtlCol="0" anchor="t">
            <a:spAutoFit/>
          </a:bodyPr>
          <a:lstStyle/>
          <a:p>
            <a:pPr algn="ctr">
              <a:lnSpc>
                <a:spcPts val="4605"/>
              </a:lnSpc>
            </a:pPr>
            <a:r>
              <a:rPr lang="en-US" sz="3838">
                <a:solidFill>
                  <a:srgbClr val="FFFEF1"/>
                </a:solidFill>
                <a:latin typeface="Roca One Bold Italics"/>
              </a:rPr>
              <a:t>   - Purpose: </a:t>
            </a:r>
            <a:r>
              <a:rPr lang="en-US" sz="3838">
                <a:solidFill>
                  <a:srgbClr val="FFFEF1"/>
                </a:solidFill>
                <a:latin typeface="Roca One Bold"/>
              </a:rPr>
              <a:t> </a:t>
            </a:r>
            <a:r>
              <a:rPr lang="en-US" sz="3838">
                <a:solidFill>
                  <a:srgbClr val="FFFEF1"/>
                </a:solidFill>
                <a:latin typeface="Roca One"/>
              </a:rPr>
              <a:t>Quantify the difference between representations of input sentences.</a:t>
            </a:r>
          </a:p>
          <a:p>
            <a:pPr algn="ctr">
              <a:lnSpc>
                <a:spcPts val="4605"/>
              </a:lnSpc>
            </a:pPr>
            <a:endParaRPr lang="en-US" sz="3838">
              <a:solidFill>
                <a:srgbClr val="FFFEF1"/>
              </a:solidFill>
              <a:latin typeface="Roca One"/>
            </a:endParaRPr>
          </a:p>
          <a:p>
            <a:pPr algn="ctr">
              <a:lnSpc>
                <a:spcPts val="4605"/>
              </a:lnSpc>
            </a:pPr>
            <a:r>
              <a:rPr lang="en-US" sz="3838">
                <a:solidFill>
                  <a:srgbClr val="FFFEF1"/>
                </a:solidFill>
                <a:latin typeface="Roca One Bold Italics"/>
              </a:rPr>
              <a:t>   - Description: </a:t>
            </a:r>
            <a:r>
              <a:rPr lang="en-US" sz="3838">
                <a:solidFill>
                  <a:srgbClr val="FFFEF1"/>
                </a:solidFill>
                <a:latin typeface="Roca One"/>
              </a:rPr>
              <a:t>Calculates the Euclidean distance between fixed-size representations generated by the LSTM layers.</a:t>
            </a:r>
          </a:p>
          <a:p>
            <a:pPr algn="ctr">
              <a:lnSpc>
                <a:spcPts val="5132"/>
              </a:lnSpc>
            </a:pPr>
            <a:endParaRPr lang="en-US" sz="3838">
              <a:solidFill>
                <a:srgbClr val="FFFEF1"/>
              </a:solidFill>
              <a:latin typeface="Roca One"/>
            </a:endParaRPr>
          </a:p>
        </p:txBody>
      </p:sp>
      <p:sp>
        <p:nvSpPr>
          <p:cNvPr id="11" name="TextBox 11"/>
          <p:cNvSpPr txBox="1"/>
          <p:nvPr/>
        </p:nvSpPr>
        <p:spPr>
          <a:xfrm>
            <a:off x="2348044" y="-25729"/>
            <a:ext cx="13591912" cy="2280308"/>
          </a:xfrm>
          <a:prstGeom prst="rect">
            <a:avLst/>
          </a:prstGeom>
        </p:spPr>
        <p:txBody>
          <a:bodyPr lIns="0" tIns="0" rIns="0" bIns="0" rtlCol="0" anchor="t">
            <a:spAutoFit/>
          </a:bodyPr>
          <a:lstStyle/>
          <a:p>
            <a:pPr algn="ctr">
              <a:lnSpc>
                <a:spcPts val="8775"/>
              </a:lnSpc>
            </a:pPr>
            <a:r>
              <a:rPr lang="en-US" sz="8775">
                <a:solidFill>
                  <a:srgbClr val="2E2C7F"/>
                </a:solidFill>
                <a:latin typeface="Gagalin"/>
              </a:rPr>
              <a:t>Euclidean Distance Calculation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C1E2F50F-6252-1C6C-2174-8BBB9A57DA4A}"/>
              </a:ext>
            </a:extLst>
          </p:cNvPr>
          <p:cNvSpPr/>
          <p:nvPr/>
        </p:nvSpPr>
        <p:spPr>
          <a:xfrm>
            <a:off x="2084930" y="2950457"/>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582896" y="3491280"/>
            <a:ext cx="7122209" cy="5562600"/>
          </a:xfrm>
          <a:prstGeom prst="rect">
            <a:avLst/>
          </a:prstGeom>
        </p:spPr>
        <p:txBody>
          <a:bodyPr lIns="0" tIns="0" rIns="0" bIns="0" rtlCol="0" anchor="t">
            <a:spAutoFit/>
          </a:bodyPr>
          <a:lstStyle/>
          <a:p>
            <a:pPr algn="ctr">
              <a:lnSpc>
                <a:spcPts val="4092"/>
              </a:lnSpc>
            </a:pPr>
            <a:r>
              <a:rPr lang="en-US" sz="3410" dirty="0">
                <a:solidFill>
                  <a:srgbClr val="FFFEF1"/>
                </a:solidFill>
                <a:latin typeface="Roca One"/>
              </a:rPr>
              <a:t>   - </a:t>
            </a:r>
            <a:r>
              <a:rPr lang="en-US" sz="3410" dirty="0">
                <a:solidFill>
                  <a:srgbClr val="FFFEF1"/>
                </a:solidFill>
                <a:latin typeface="Roca One Bold Italics"/>
              </a:rPr>
              <a:t>Purpose</a:t>
            </a:r>
            <a:r>
              <a:rPr lang="en-US" sz="3410" dirty="0">
                <a:solidFill>
                  <a:srgbClr val="FFFEF1"/>
                </a:solidFill>
                <a:latin typeface="Roca One"/>
              </a:rPr>
              <a:t>: Predict similarity score between input sentences.</a:t>
            </a:r>
          </a:p>
          <a:p>
            <a:pPr algn="ctr">
              <a:lnSpc>
                <a:spcPts val="4092"/>
              </a:lnSpc>
            </a:pPr>
            <a:endParaRPr lang="en-US" sz="3410" dirty="0">
              <a:solidFill>
                <a:srgbClr val="FFFEF1"/>
              </a:solidFill>
              <a:latin typeface="Roca One"/>
            </a:endParaRPr>
          </a:p>
          <a:p>
            <a:pPr algn="ctr">
              <a:lnSpc>
                <a:spcPts val="4092"/>
              </a:lnSpc>
            </a:pPr>
            <a:r>
              <a:rPr lang="en-US" sz="3410" dirty="0">
                <a:solidFill>
                  <a:srgbClr val="FFFEF1"/>
                </a:solidFill>
                <a:latin typeface="Roca One"/>
              </a:rPr>
              <a:t>   - </a:t>
            </a:r>
            <a:r>
              <a:rPr lang="en-US" sz="3410" dirty="0">
                <a:solidFill>
                  <a:srgbClr val="FFFEF1"/>
                </a:solidFill>
                <a:latin typeface="Roca One Bold Italics"/>
              </a:rPr>
              <a:t>Description: </a:t>
            </a:r>
            <a:r>
              <a:rPr lang="en-US" sz="3410" dirty="0">
                <a:solidFill>
                  <a:srgbClr val="FFFEF1"/>
                </a:solidFill>
                <a:latin typeface="Roca One"/>
              </a:rPr>
              <a:t>Applies a sigmoid activation function to the Euclidean distance to constrain the output to the range [0, 1], representing the predicted similarity score.</a:t>
            </a:r>
          </a:p>
          <a:p>
            <a:pPr algn="ctr">
              <a:lnSpc>
                <a:spcPts val="4092"/>
              </a:lnSpc>
            </a:pPr>
            <a:endParaRPr lang="en-US" sz="3410" dirty="0">
              <a:solidFill>
                <a:srgbClr val="FFFEF1"/>
              </a:solidFill>
              <a:latin typeface="Roca One"/>
            </a:endParaRPr>
          </a:p>
          <a:p>
            <a:pPr algn="ctr">
              <a:lnSpc>
                <a:spcPts val="3361"/>
              </a:lnSpc>
            </a:pPr>
            <a:endParaRPr lang="en-US" sz="3410" dirty="0">
              <a:solidFill>
                <a:srgbClr val="FFFEF1"/>
              </a:solidFill>
              <a:latin typeface="Roca One"/>
            </a:endParaRPr>
          </a:p>
        </p:txBody>
      </p:sp>
      <p:sp>
        <p:nvSpPr>
          <p:cNvPr id="11" name="TextBox 11"/>
          <p:cNvSpPr txBox="1"/>
          <p:nvPr/>
        </p:nvSpPr>
        <p:spPr>
          <a:xfrm>
            <a:off x="1697004" y="41371"/>
            <a:ext cx="14333954" cy="2254828"/>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Dense Layer with Sigmoid ActivatioN</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2387058" y="2660341"/>
            <a:ext cx="10159193" cy="5295420"/>
          </a:xfrm>
          <a:prstGeom prst="rect">
            <a:avLst/>
          </a:prstGeom>
        </p:spPr>
        <p:txBody>
          <a:bodyPr lIns="0" tIns="0" rIns="0" bIns="0" rtlCol="0" anchor="t">
            <a:spAutoFit/>
          </a:bodyPr>
          <a:lstStyle/>
          <a:p>
            <a:pPr algn="ctr">
              <a:lnSpc>
                <a:spcPts val="10526"/>
              </a:lnSpc>
            </a:pPr>
            <a:r>
              <a:rPr lang="en-US" sz="7518">
                <a:solidFill>
                  <a:srgbClr val="000000"/>
                </a:solidFill>
                <a:latin typeface="Gagalin"/>
              </a:rPr>
              <a:t>WHAT’S THE Hyperparameter Tuning</a:t>
            </a:r>
          </a:p>
          <a:p>
            <a:pPr algn="ctr">
              <a:lnSpc>
                <a:spcPts val="10526"/>
              </a:lnSpc>
              <a:spcBef>
                <a:spcPct val="0"/>
              </a:spcBef>
            </a:pPr>
            <a:r>
              <a:rPr lang="en-US" sz="7518">
                <a:solidFill>
                  <a:srgbClr val="000000"/>
                </a:solidFill>
                <a:latin typeface="Gagalin"/>
              </a:rPr>
              <a:t>OF THE DENSE LAYER?</a:t>
            </a:r>
          </a:p>
        </p:txBody>
      </p:sp>
      <p:sp>
        <p:nvSpPr>
          <p:cNvPr id="5" name="Freeform 5"/>
          <p:cNvSpPr/>
          <p:nvPr/>
        </p:nvSpPr>
        <p:spPr>
          <a:xfrm>
            <a:off x="12406222" y="2901701"/>
            <a:ext cx="3183827" cy="4114800"/>
          </a:xfrm>
          <a:custGeom>
            <a:avLst/>
            <a:gdLst/>
            <a:ahLst/>
            <a:cxnLst/>
            <a:rect l="l" t="t" r="r" b="b"/>
            <a:pathLst>
              <a:path w="3183827" h="4114800">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2989394" y="3625569"/>
            <a:ext cx="11983602" cy="3079599"/>
          </a:xfrm>
          <a:prstGeom prst="rect">
            <a:avLst/>
          </a:prstGeom>
        </p:spPr>
        <p:txBody>
          <a:bodyPr lIns="0" tIns="0" rIns="0" bIns="0" rtlCol="0" anchor="t">
            <a:spAutoFit/>
          </a:bodyPr>
          <a:lstStyle/>
          <a:p>
            <a:pPr algn="ctr">
              <a:lnSpc>
                <a:spcPts val="8233"/>
              </a:lnSpc>
              <a:spcBef>
                <a:spcPct val="0"/>
              </a:spcBef>
            </a:pPr>
            <a:r>
              <a:rPr lang="en-US" sz="5880">
                <a:solidFill>
                  <a:srgbClr val="FFFEF1"/>
                </a:solidFill>
                <a:latin typeface="Gagalin"/>
              </a:rPr>
              <a:t>The dense layer has 1 neuron and utilizes the sigmoid activation function.</a:t>
            </a:r>
          </a:p>
        </p:txBody>
      </p:sp>
      <p:sp>
        <p:nvSpPr>
          <p:cNvPr id="5" name="Freeform 5"/>
          <p:cNvSpPr/>
          <p:nvPr/>
        </p:nvSpPr>
        <p:spPr>
          <a:xfrm>
            <a:off x="13713679" y="5386894"/>
            <a:ext cx="3183826" cy="4114800"/>
          </a:xfrm>
          <a:custGeom>
            <a:avLst/>
            <a:gdLst/>
            <a:ahLst/>
            <a:cxnLst/>
            <a:rect l="l" t="t" r="r" b="b"/>
            <a:pathLst>
              <a:path w="3183826" h="4114800">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3EADA202-8858-F384-81CE-62AEE14924E1}"/>
              </a:ext>
            </a:extLst>
          </p:cNvPr>
          <p:cNvSpPr/>
          <p:nvPr/>
        </p:nvSpPr>
        <p:spPr>
          <a:xfrm>
            <a:off x="2021388" y="2719707"/>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TextBox 10"/>
          <p:cNvSpPr txBox="1"/>
          <p:nvPr/>
        </p:nvSpPr>
        <p:spPr>
          <a:xfrm>
            <a:off x="5718390" y="3207973"/>
            <a:ext cx="6851221" cy="5274996"/>
          </a:xfrm>
          <a:prstGeom prst="rect">
            <a:avLst/>
          </a:prstGeom>
        </p:spPr>
        <p:txBody>
          <a:bodyPr lIns="0" tIns="0" rIns="0" bIns="0" rtlCol="0" anchor="t">
            <a:spAutoFit/>
          </a:bodyPr>
          <a:lstStyle/>
          <a:p>
            <a:pPr algn="ctr">
              <a:lnSpc>
                <a:spcPts val="3510"/>
              </a:lnSpc>
            </a:pPr>
            <a:r>
              <a:rPr lang="en-US" sz="3475" dirty="0">
                <a:solidFill>
                  <a:srgbClr val="FFFEF1"/>
                </a:solidFill>
                <a:latin typeface="Roca One"/>
              </a:rPr>
              <a:t>3. </a:t>
            </a:r>
            <a:r>
              <a:rPr lang="en-US" sz="3475" dirty="0">
                <a:solidFill>
                  <a:srgbClr val="FFFEF1"/>
                </a:solidFill>
                <a:latin typeface="Roca One Bold Italics"/>
              </a:rPr>
              <a:t>Machine Translation</a:t>
            </a:r>
            <a:r>
              <a:rPr lang="en-US" sz="3475" dirty="0">
                <a:solidFill>
                  <a:srgbClr val="FFFEF1"/>
                </a:solidFill>
                <a:latin typeface="Roca One"/>
              </a:rPr>
              <a:t>: Translating text from one language to another, often using statistical or neural machine translation models.</a:t>
            </a:r>
          </a:p>
          <a:p>
            <a:pPr algn="ctr">
              <a:lnSpc>
                <a:spcPts val="3510"/>
              </a:lnSpc>
            </a:pPr>
            <a:endParaRPr lang="en-US" sz="3475" dirty="0">
              <a:solidFill>
                <a:srgbClr val="FFFEF1"/>
              </a:solidFill>
              <a:latin typeface="Roca One"/>
            </a:endParaRPr>
          </a:p>
          <a:p>
            <a:pPr algn="ctr">
              <a:lnSpc>
                <a:spcPts val="3510"/>
              </a:lnSpc>
            </a:pPr>
            <a:r>
              <a:rPr lang="en-US" sz="3475" dirty="0">
                <a:solidFill>
                  <a:srgbClr val="FFFEF1"/>
                </a:solidFill>
                <a:latin typeface="Roca One"/>
              </a:rPr>
              <a:t>4. </a:t>
            </a:r>
            <a:r>
              <a:rPr lang="en-US" sz="3475" dirty="0">
                <a:solidFill>
                  <a:srgbClr val="FFFEF1"/>
                </a:solidFill>
                <a:latin typeface="Roca One Bold Italics"/>
              </a:rPr>
              <a:t>Information Extraction</a:t>
            </a:r>
            <a:r>
              <a:rPr lang="en-US" sz="3475" dirty="0">
                <a:solidFill>
                  <a:srgbClr val="FFFEF1"/>
                </a:solidFill>
                <a:latin typeface="Roca One"/>
              </a:rPr>
              <a:t>: Extracting structured information from unstructured text, such as extracting entities, relationships, and events.</a:t>
            </a:r>
          </a:p>
          <a:p>
            <a:pPr algn="ctr">
              <a:lnSpc>
                <a:spcPts val="3510"/>
              </a:lnSpc>
            </a:pPr>
            <a:endParaRPr lang="en-US" sz="3475" dirty="0">
              <a:solidFill>
                <a:srgbClr val="FFFEF1"/>
              </a:solidFill>
              <a:latin typeface="Roca One"/>
            </a:endParaRPr>
          </a:p>
        </p:txBody>
      </p:sp>
      <p:sp>
        <p:nvSpPr>
          <p:cNvPr id="11" name="TextBox 11"/>
          <p:cNvSpPr txBox="1"/>
          <p:nvPr/>
        </p:nvSpPr>
        <p:spPr>
          <a:xfrm>
            <a:off x="1280128" y="788068"/>
            <a:ext cx="16091266" cy="1388111"/>
          </a:xfrm>
          <a:prstGeom prst="rect">
            <a:avLst/>
          </a:prstGeom>
        </p:spPr>
        <p:txBody>
          <a:bodyPr lIns="0" tIns="0" rIns="0" bIns="0" rtlCol="0" anchor="t">
            <a:spAutoFit/>
          </a:bodyPr>
          <a:lstStyle/>
          <a:p>
            <a:pPr algn="ctr">
              <a:lnSpc>
                <a:spcPts val="10400"/>
              </a:lnSpc>
            </a:pPr>
            <a:r>
              <a:rPr lang="en-US" sz="10400">
                <a:solidFill>
                  <a:srgbClr val="2E2C7F"/>
                </a:solidFill>
                <a:latin typeface="Gagalin"/>
              </a:rPr>
              <a:t>USAGE</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E6FC552B-F690-7EC5-D26D-3EA1150BB80C}"/>
              </a:ext>
            </a:extLst>
          </p:cNvPr>
          <p:cNvSpPr/>
          <p:nvPr/>
        </p:nvSpPr>
        <p:spPr>
          <a:xfrm>
            <a:off x="2084930" y="2390393"/>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950058" y="3089013"/>
            <a:ext cx="6387884" cy="5372100"/>
          </a:xfrm>
          <a:prstGeom prst="rect">
            <a:avLst/>
          </a:prstGeom>
        </p:spPr>
        <p:txBody>
          <a:bodyPr lIns="0" tIns="0" rIns="0" bIns="0" rtlCol="0" anchor="t">
            <a:spAutoFit/>
          </a:bodyPr>
          <a:lstStyle/>
          <a:p>
            <a:pPr algn="ctr">
              <a:lnSpc>
                <a:spcPts val="3937"/>
              </a:lnSpc>
            </a:pPr>
            <a:r>
              <a:rPr lang="en-US" sz="3281" dirty="0">
                <a:solidFill>
                  <a:srgbClr val="FFFEF1"/>
                </a:solidFill>
                <a:latin typeface="Roca One Bold Italics"/>
              </a:rPr>
              <a:t>- Purpose:</a:t>
            </a:r>
            <a:r>
              <a:rPr lang="en-US" sz="3281" dirty="0">
                <a:solidFill>
                  <a:srgbClr val="FFFEF1"/>
                </a:solidFill>
                <a:latin typeface="Roca One"/>
              </a:rPr>
              <a:t> Optimize model parameters to accurately predict similarity scores.</a:t>
            </a:r>
          </a:p>
          <a:p>
            <a:pPr algn="ctr">
              <a:lnSpc>
                <a:spcPts val="3937"/>
              </a:lnSpc>
            </a:pPr>
            <a:endParaRPr lang="en-US" sz="3281" dirty="0">
              <a:solidFill>
                <a:srgbClr val="FFFEF1"/>
              </a:solidFill>
              <a:latin typeface="Roca One"/>
            </a:endParaRPr>
          </a:p>
          <a:p>
            <a:pPr algn="ctr">
              <a:lnSpc>
                <a:spcPts val="3937"/>
              </a:lnSpc>
            </a:pPr>
            <a:r>
              <a:rPr lang="en-US" sz="3281" dirty="0">
                <a:solidFill>
                  <a:srgbClr val="FFFEF1"/>
                </a:solidFill>
                <a:latin typeface="Roca One"/>
              </a:rPr>
              <a:t>   </a:t>
            </a:r>
            <a:r>
              <a:rPr lang="en-US" sz="3281" dirty="0">
                <a:solidFill>
                  <a:srgbClr val="FFFEF1"/>
                </a:solidFill>
                <a:latin typeface="Roca One Bold Italics"/>
              </a:rPr>
              <a:t>- Description: </a:t>
            </a:r>
            <a:r>
              <a:rPr lang="en-US" sz="3281" dirty="0">
                <a:solidFill>
                  <a:srgbClr val="FFFEF1"/>
                </a:solidFill>
                <a:latin typeface="Roca One"/>
              </a:rPr>
              <a:t>Trains the model using pairs of sentences and their similarity scores. Minimizes binary cross-entropy loss with the Adam optimizer (learning rate: 0.001).</a:t>
            </a:r>
          </a:p>
          <a:p>
            <a:pPr algn="ctr">
              <a:lnSpc>
                <a:spcPts val="3234"/>
              </a:lnSpc>
            </a:pPr>
            <a:endParaRPr lang="en-US" sz="3281" dirty="0">
              <a:solidFill>
                <a:srgbClr val="FFFEF1"/>
              </a:solidFill>
              <a:latin typeface="Roca One"/>
            </a:endParaRPr>
          </a:p>
        </p:txBody>
      </p:sp>
      <p:sp>
        <p:nvSpPr>
          <p:cNvPr id="11" name="TextBox 11"/>
          <p:cNvSpPr txBox="1"/>
          <p:nvPr/>
        </p:nvSpPr>
        <p:spPr>
          <a:xfrm>
            <a:off x="1697004" y="588468"/>
            <a:ext cx="13591912" cy="1160634"/>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Training Process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717CF8EC-9ED8-64CE-631B-431E5708C129}"/>
              </a:ext>
            </a:extLst>
          </p:cNvPr>
          <p:cNvSpPr/>
          <p:nvPr/>
        </p:nvSpPr>
        <p:spPr>
          <a:xfrm>
            <a:off x="2228095" y="2543914"/>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873607" y="3540421"/>
            <a:ext cx="6654766" cy="4981575"/>
          </a:xfrm>
          <a:prstGeom prst="rect">
            <a:avLst/>
          </a:prstGeom>
        </p:spPr>
        <p:txBody>
          <a:bodyPr lIns="0" tIns="0" rIns="0" bIns="0" rtlCol="0" anchor="t">
            <a:spAutoFit/>
          </a:bodyPr>
          <a:lstStyle/>
          <a:p>
            <a:pPr algn="ctr">
              <a:lnSpc>
                <a:spcPts val="3233"/>
              </a:lnSpc>
            </a:pPr>
            <a:r>
              <a:rPr lang="en-US" sz="2694">
                <a:solidFill>
                  <a:srgbClr val="FFFEF1"/>
                </a:solidFill>
                <a:latin typeface="Roca One Bold Italics"/>
              </a:rPr>
              <a:t>- Purpose:</a:t>
            </a:r>
            <a:r>
              <a:rPr lang="en-US" sz="2694">
                <a:solidFill>
                  <a:srgbClr val="FFFEF1"/>
                </a:solidFill>
                <a:latin typeface="Roca One"/>
              </a:rPr>
              <a:t> Predict similarity score between two input sentences.</a:t>
            </a:r>
          </a:p>
          <a:p>
            <a:pPr algn="ctr">
              <a:lnSpc>
                <a:spcPts val="3233"/>
              </a:lnSpc>
            </a:pPr>
            <a:endParaRPr lang="en-US" sz="2694">
              <a:solidFill>
                <a:srgbClr val="FFFEF1"/>
              </a:solidFill>
              <a:latin typeface="Roca One"/>
            </a:endParaRPr>
          </a:p>
          <a:p>
            <a:pPr algn="ctr">
              <a:lnSpc>
                <a:spcPts val="3233"/>
              </a:lnSpc>
            </a:pPr>
            <a:endParaRPr lang="en-US" sz="2694">
              <a:solidFill>
                <a:srgbClr val="FFFEF1"/>
              </a:solidFill>
              <a:latin typeface="Roca One"/>
            </a:endParaRPr>
          </a:p>
          <a:p>
            <a:pPr algn="ctr">
              <a:lnSpc>
                <a:spcPts val="3473"/>
              </a:lnSpc>
            </a:pPr>
            <a:r>
              <a:rPr lang="en-US" sz="2894">
                <a:solidFill>
                  <a:srgbClr val="FFFEF1"/>
                </a:solidFill>
                <a:latin typeface="Roca One"/>
              </a:rPr>
              <a:t>  </a:t>
            </a:r>
            <a:r>
              <a:rPr lang="en-US" sz="2894">
                <a:solidFill>
                  <a:srgbClr val="FFFEF1"/>
                </a:solidFill>
                <a:latin typeface="Roca One Bold Italics"/>
              </a:rPr>
              <a:t> - Description:</a:t>
            </a:r>
            <a:r>
              <a:rPr lang="en-US" sz="2894">
                <a:solidFill>
                  <a:srgbClr val="FFFEF1"/>
                </a:solidFill>
                <a:latin typeface="Roca One"/>
              </a:rPr>
              <a:t> Preprocesses input sentences, converts them into sequences of word indices, and predicts similarity score using trained model parameters.</a:t>
            </a:r>
          </a:p>
          <a:p>
            <a:pPr algn="ctr">
              <a:lnSpc>
                <a:spcPts val="3233"/>
              </a:lnSpc>
            </a:pPr>
            <a:endParaRPr lang="en-US" sz="2894">
              <a:solidFill>
                <a:srgbClr val="FFFEF1"/>
              </a:solidFill>
              <a:latin typeface="Roca One"/>
            </a:endParaRPr>
          </a:p>
          <a:p>
            <a:pPr algn="ctr">
              <a:lnSpc>
                <a:spcPts val="3233"/>
              </a:lnSpc>
            </a:pPr>
            <a:endParaRPr lang="en-US" sz="2894">
              <a:solidFill>
                <a:srgbClr val="FFFEF1"/>
              </a:solidFill>
              <a:latin typeface="Roca One"/>
            </a:endParaRPr>
          </a:p>
          <a:p>
            <a:pPr algn="ctr">
              <a:lnSpc>
                <a:spcPts val="2655"/>
              </a:lnSpc>
            </a:pPr>
            <a:endParaRPr lang="en-US" sz="2894">
              <a:solidFill>
                <a:srgbClr val="FFFEF1"/>
              </a:solidFill>
              <a:latin typeface="Roca One"/>
            </a:endParaRPr>
          </a:p>
        </p:txBody>
      </p:sp>
      <p:sp>
        <p:nvSpPr>
          <p:cNvPr id="11" name="TextBox 11"/>
          <p:cNvSpPr txBox="1"/>
          <p:nvPr/>
        </p:nvSpPr>
        <p:spPr>
          <a:xfrm>
            <a:off x="1697004" y="588468"/>
            <a:ext cx="13591912" cy="1160634"/>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Inference Process</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3123604" y="3455098"/>
            <a:ext cx="6997029" cy="4674551"/>
          </a:xfrm>
          <a:prstGeom prst="rect">
            <a:avLst/>
          </a:prstGeom>
        </p:spPr>
        <p:txBody>
          <a:bodyPr lIns="0" tIns="0" rIns="0" bIns="0" rtlCol="0" anchor="t">
            <a:spAutoFit/>
          </a:bodyPr>
          <a:lstStyle/>
          <a:p>
            <a:pPr algn="ctr">
              <a:lnSpc>
                <a:spcPts val="12442"/>
              </a:lnSpc>
              <a:spcBef>
                <a:spcPct val="0"/>
              </a:spcBef>
            </a:pPr>
            <a:r>
              <a:rPr lang="en-US" sz="8887">
                <a:solidFill>
                  <a:srgbClr val="000000"/>
                </a:solidFill>
                <a:latin typeface="Gagalin"/>
              </a:rPr>
              <a:t>HOW’S THE MODEL TRAINED?</a:t>
            </a:r>
          </a:p>
        </p:txBody>
      </p:sp>
      <p:sp>
        <p:nvSpPr>
          <p:cNvPr id="5" name="Freeform 5"/>
          <p:cNvSpPr/>
          <p:nvPr/>
        </p:nvSpPr>
        <p:spPr>
          <a:xfrm>
            <a:off x="11221142" y="3086100"/>
            <a:ext cx="4078795" cy="4114800"/>
          </a:xfrm>
          <a:custGeom>
            <a:avLst/>
            <a:gdLst/>
            <a:ahLst/>
            <a:cxnLst/>
            <a:rect l="l" t="t" r="r" b="b"/>
            <a:pathLst>
              <a:path w="4078795" h="4114800">
                <a:moveTo>
                  <a:pt x="0" y="0"/>
                </a:moveTo>
                <a:lnTo>
                  <a:pt x="4078795" y="0"/>
                </a:lnTo>
                <a:lnTo>
                  <a:pt x="40787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3252243" y="3254352"/>
            <a:ext cx="11424193" cy="4495165"/>
          </a:xfrm>
          <a:prstGeom prst="rect">
            <a:avLst/>
          </a:prstGeom>
        </p:spPr>
        <p:txBody>
          <a:bodyPr lIns="0" tIns="0" rIns="0" bIns="0" rtlCol="0" anchor="t">
            <a:spAutoFit/>
          </a:bodyPr>
          <a:lstStyle/>
          <a:p>
            <a:pPr algn="ctr">
              <a:lnSpc>
                <a:spcPts val="8959"/>
              </a:lnSpc>
            </a:pPr>
            <a:r>
              <a:rPr lang="en-US" sz="6399">
                <a:solidFill>
                  <a:srgbClr val="000000"/>
                </a:solidFill>
                <a:latin typeface="Gagalin"/>
              </a:rPr>
              <a:t>-LOSS FUNCTION AND OPTIMISER</a:t>
            </a:r>
          </a:p>
          <a:p>
            <a:pPr algn="ctr">
              <a:lnSpc>
                <a:spcPts val="8959"/>
              </a:lnSpc>
            </a:pPr>
            <a:r>
              <a:rPr lang="en-US" sz="6399">
                <a:solidFill>
                  <a:srgbClr val="000000"/>
                </a:solidFill>
                <a:latin typeface="Gagalin"/>
              </a:rPr>
              <a:t>-BATCH SIZE</a:t>
            </a:r>
          </a:p>
          <a:p>
            <a:pPr algn="ctr">
              <a:lnSpc>
                <a:spcPts val="8959"/>
              </a:lnSpc>
            </a:pPr>
            <a:r>
              <a:rPr lang="en-US" sz="6399">
                <a:solidFill>
                  <a:srgbClr val="000000"/>
                </a:solidFill>
                <a:latin typeface="Gagalin"/>
              </a:rPr>
              <a:t>-NUMBER OF EPOCHS</a:t>
            </a:r>
          </a:p>
          <a:p>
            <a:pPr algn="ctr">
              <a:lnSpc>
                <a:spcPts val="8959"/>
              </a:lnSpc>
              <a:spcBef>
                <a:spcPct val="0"/>
              </a:spcBef>
            </a:pPr>
            <a:r>
              <a:rPr lang="en-US" sz="6399">
                <a:solidFill>
                  <a:srgbClr val="000000"/>
                </a:solidFill>
                <a:latin typeface="Gagalin"/>
              </a:rPr>
              <a:t>TRAINING DATA</a:t>
            </a:r>
          </a:p>
        </p:txBody>
      </p:sp>
      <p:sp>
        <p:nvSpPr>
          <p:cNvPr id="5" name="Freeform 5"/>
          <p:cNvSpPr/>
          <p:nvPr/>
        </p:nvSpPr>
        <p:spPr>
          <a:xfrm>
            <a:off x="12770831" y="5235892"/>
            <a:ext cx="4078795" cy="4114800"/>
          </a:xfrm>
          <a:custGeom>
            <a:avLst/>
            <a:gdLst/>
            <a:ahLst/>
            <a:cxnLst/>
            <a:rect l="l" t="t" r="r" b="b"/>
            <a:pathLst>
              <a:path w="4078795" h="4114800">
                <a:moveTo>
                  <a:pt x="0" y="0"/>
                </a:moveTo>
                <a:lnTo>
                  <a:pt x="4078796" y="0"/>
                </a:lnTo>
                <a:lnTo>
                  <a:pt x="40787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dirty="0"/>
          </a:p>
        </p:txBody>
      </p:sp>
      <p:sp>
        <p:nvSpPr>
          <p:cNvPr id="12" name="Freeform 3">
            <a:extLst>
              <a:ext uri="{FF2B5EF4-FFF2-40B4-BE49-F238E27FC236}">
                <a16:creationId xmlns:a16="http://schemas.microsoft.com/office/drawing/2014/main" id="{1443001A-7DEB-E19C-59E8-2CBB2357E486}"/>
              </a:ext>
            </a:extLst>
          </p:cNvPr>
          <p:cNvSpPr/>
          <p:nvPr/>
        </p:nvSpPr>
        <p:spPr>
          <a:xfrm>
            <a:off x="2084930" y="2510877"/>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950058" y="2888112"/>
            <a:ext cx="6387884" cy="5867400"/>
          </a:xfrm>
          <a:prstGeom prst="rect">
            <a:avLst/>
          </a:prstGeom>
        </p:spPr>
        <p:txBody>
          <a:bodyPr lIns="0" tIns="0" rIns="0" bIns="0" rtlCol="0" anchor="t">
            <a:spAutoFit/>
          </a:bodyPr>
          <a:lstStyle/>
          <a:p>
            <a:pPr algn="ctr">
              <a:lnSpc>
                <a:spcPts val="3937"/>
              </a:lnSpc>
            </a:pPr>
            <a:r>
              <a:rPr lang="en-US" sz="3281">
                <a:solidFill>
                  <a:srgbClr val="FFFEF1"/>
                </a:solidFill>
                <a:latin typeface="Roca One Bold Italics"/>
              </a:rPr>
              <a:t>  - Utilize binary cross-entropy loss and Adam optimizer.</a:t>
            </a:r>
          </a:p>
          <a:p>
            <a:pPr algn="ctr">
              <a:lnSpc>
                <a:spcPts val="3937"/>
              </a:lnSpc>
            </a:pPr>
            <a:endParaRPr lang="en-US" sz="3281">
              <a:solidFill>
                <a:srgbClr val="FFFEF1"/>
              </a:solidFill>
              <a:latin typeface="Roca One Bold Italics"/>
            </a:endParaRPr>
          </a:p>
          <a:p>
            <a:pPr algn="ctr">
              <a:lnSpc>
                <a:spcPts val="3937"/>
              </a:lnSpc>
            </a:pPr>
            <a:r>
              <a:rPr lang="en-US" sz="3281">
                <a:solidFill>
                  <a:srgbClr val="FFFEF1"/>
                </a:solidFill>
                <a:latin typeface="Roca One Bold Italics"/>
              </a:rPr>
              <a:t>  - Binary cross-entropy measures dissimilarity between predicted and actual similarity scores.</a:t>
            </a:r>
          </a:p>
          <a:p>
            <a:pPr algn="ctr">
              <a:lnSpc>
                <a:spcPts val="3937"/>
              </a:lnSpc>
            </a:pPr>
            <a:endParaRPr lang="en-US" sz="3281">
              <a:solidFill>
                <a:srgbClr val="FFFEF1"/>
              </a:solidFill>
              <a:latin typeface="Roca One Bold Italics"/>
            </a:endParaRPr>
          </a:p>
          <a:p>
            <a:pPr algn="ctr">
              <a:lnSpc>
                <a:spcPts val="3937"/>
              </a:lnSpc>
            </a:pPr>
            <a:r>
              <a:rPr lang="en-US" sz="3281">
                <a:solidFill>
                  <a:srgbClr val="FFFEF1"/>
                </a:solidFill>
                <a:latin typeface="Roca One Bold Italics"/>
              </a:rPr>
              <a:t>  - Adam optimizer offers adaptive learning rate and momentum.</a:t>
            </a:r>
          </a:p>
          <a:p>
            <a:pPr algn="ctr">
              <a:lnSpc>
                <a:spcPts val="3234"/>
              </a:lnSpc>
            </a:pPr>
            <a:endParaRPr lang="en-US" sz="3281">
              <a:solidFill>
                <a:srgbClr val="FFFEF1"/>
              </a:solidFill>
              <a:latin typeface="Roca One Bold Italics"/>
            </a:endParaRPr>
          </a:p>
        </p:txBody>
      </p:sp>
      <p:sp>
        <p:nvSpPr>
          <p:cNvPr id="11" name="TextBox 11"/>
          <p:cNvSpPr txBox="1"/>
          <p:nvPr/>
        </p:nvSpPr>
        <p:spPr>
          <a:xfrm>
            <a:off x="1697004" y="41371"/>
            <a:ext cx="13591912" cy="2254828"/>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LOSS function and OPTIMIZER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DA275853-B5B9-3B31-EA24-7CCD4384CD4E}"/>
              </a:ext>
            </a:extLst>
          </p:cNvPr>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3">
            <a:extLst>
              <a:ext uri="{FF2B5EF4-FFF2-40B4-BE49-F238E27FC236}">
                <a16:creationId xmlns:a16="http://schemas.microsoft.com/office/drawing/2014/main" id="{B7367962-581D-B69A-21D7-02A33B50F26A}"/>
              </a:ext>
            </a:extLst>
          </p:cNvPr>
          <p:cNvSpPr/>
          <p:nvPr/>
        </p:nvSpPr>
        <p:spPr>
          <a:xfrm>
            <a:off x="2171105" y="2950457"/>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950058" y="3089013"/>
            <a:ext cx="6387884" cy="5867400"/>
          </a:xfrm>
          <a:prstGeom prst="rect">
            <a:avLst/>
          </a:prstGeom>
        </p:spPr>
        <p:txBody>
          <a:bodyPr lIns="0" tIns="0" rIns="0" bIns="0" rtlCol="0" anchor="t">
            <a:spAutoFit/>
          </a:bodyPr>
          <a:lstStyle/>
          <a:p>
            <a:pPr algn="ctr">
              <a:lnSpc>
                <a:spcPts val="3937"/>
              </a:lnSpc>
            </a:pPr>
            <a:r>
              <a:rPr lang="en-US" sz="3281" dirty="0">
                <a:solidFill>
                  <a:srgbClr val="FFFEF1"/>
                </a:solidFill>
                <a:latin typeface="Roca One Bold Italics"/>
              </a:rPr>
              <a:t>  - Determine batch size to balance convergence speed and memory constraints.</a:t>
            </a:r>
          </a:p>
          <a:p>
            <a:pPr algn="ctr">
              <a:lnSpc>
                <a:spcPts val="3937"/>
              </a:lnSpc>
            </a:pPr>
            <a:endParaRPr lang="en-US" sz="3281" dirty="0">
              <a:solidFill>
                <a:srgbClr val="FFFEF1"/>
              </a:solidFill>
              <a:latin typeface="Roca One Bold Italics"/>
            </a:endParaRPr>
          </a:p>
          <a:p>
            <a:pPr algn="ctr">
              <a:lnSpc>
                <a:spcPts val="3937"/>
              </a:lnSpc>
            </a:pPr>
            <a:r>
              <a:rPr lang="en-US" sz="3281" dirty="0">
                <a:solidFill>
                  <a:srgbClr val="FFFEF1"/>
                </a:solidFill>
                <a:latin typeface="Roca One Bold Italics"/>
              </a:rPr>
              <a:t>  - Larger batch sizes accelerate convergence but may require more memory.</a:t>
            </a:r>
          </a:p>
          <a:p>
            <a:pPr algn="ctr">
              <a:lnSpc>
                <a:spcPts val="3937"/>
              </a:lnSpc>
            </a:pPr>
            <a:endParaRPr lang="en-US" sz="3281" dirty="0">
              <a:solidFill>
                <a:srgbClr val="FFFEF1"/>
              </a:solidFill>
              <a:latin typeface="Roca One Bold Italics"/>
            </a:endParaRPr>
          </a:p>
          <a:p>
            <a:pPr algn="ctr">
              <a:lnSpc>
                <a:spcPts val="3937"/>
              </a:lnSpc>
            </a:pPr>
            <a:r>
              <a:rPr lang="en-US" sz="3281" dirty="0">
                <a:solidFill>
                  <a:srgbClr val="FFFEF1"/>
                </a:solidFill>
                <a:latin typeface="Roca One Bold Italics"/>
              </a:rPr>
              <a:t>  - Experiment with different batch sizes to find an optimal balance.</a:t>
            </a:r>
          </a:p>
          <a:p>
            <a:pPr algn="ctr">
              <a:lnSpc>
                <a:spcPts val="3234"/>
              </a:lnSpc>
            </a:pPr>
            <a:endParaRPr lang="en-US" sz="3281" dirty="0">
              <a:solidFill>
                <a:srgbClr val="FFFEF1"/>
              </a:solidFill>
              <a:latin typeface="Roca One Bold Italics"/>
            </a:endParaRPr>
          </a:p>
        </p:txBody>
      </p:sp>
      <p:sp>
        <p:nvSpPr>
          <p:cNvPr id="11" name="TextBox 11"/>
          <p:cNvSpPr txBox="1"/>
          <p:nvPr/>
        </p:nvSpPr>
        <p:spPr>
          <a:xfrm>
            <a:off x="1697004" y="588468"/>
            <a:ext cx="13591912" cy="1160634"/>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Training Process</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E5ABC4C0-C5A8-32A6-E107-7E4237FDBF98}"/>
              </a:ext>
            </a:extLst>
          </p:cNvPr>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950058" y="2841363"/>
            <a:ext cx="6387884" cy="5867400"/>
          </a:xfrm>
          <a:prstGeom prst="rect">
            <a:avLst/>
          </a:prstGeom>
        </p:spPr>
        <p:txBody>
          <a:bodyPr lIns="0" tIns="0" rIns="0" bIns="0" rtlCol="0" anchor="t">
            <a:spAutoFit/>
          </a:bodyPr>
          <a:lstStyle/>
          <a:p>
            <a:pPr algn="ctr">
              <a:lnSpc>
                <a:spcPts val="3937"/>
              </a:lnSpc>
            </a:pPr>
            <a:r>
              <a:rPr lang="en-US" sz="3281" dirty="0">
                <a:solidFill>
                  <a:srgbClr val="FFFEF1"/>
                </a:solidFill>
                <a:latin typeface="Roca One Bold Italics"/>
              </a:rPr>
              <a:t>- Define epochs for complete passes through the training dataset.</a:t>
            </a:r>
          </a:p>
          <a:p>
            <a:pPr algn="ctr">
              <a:lnSpc>
                <a:spcPts val="3937"/>
              </a:lnSpc>
            </a:pPr>
            <a:endParaRPr lang="en-US" sz="3281" dirty="0">
              <a:solidFill>
                <a:srgbClr val="FFFEF1"/>
              </a:solidFill>
              <a:latin typeface="Roca One Bold Italics"/>
            </a:endParaRPr>
          </a:p>
          <a:p>
            <a:pPr algn="ctr">
              <a:lnSpc>
                <a:spcPts val="3937"/>
              </a:lnSpc>
            </a:pPr>
            <a:r>
              <a:rPr lang="en-US" sz="3281" dirty="0">
                <a:solidFill>
                  <a:srgbClr val="FFFEF1"/>
                </a:solidFill>
                <a:latin typeface="Roca One Bold Italics"/>
              </a:rPr>
              <a:t>  - Optimal number of epochs balances underfitting and overfitting.</a:t>
            </a:r>
          </a:p>
          <a:p>
            <a:pPr algn="ctr">
              <a:lnSpc>
                <a:spcPts val="3937"/>
              </a:lnSpc>
            </a:pPr>
            <a:endParaRPr lang="en-US" sz="3281" dirty="0">
              <a:solidFill>
                <a:srgbClr val="FFFEF1"/>
              </a:solidFill>
              <a:latin typeface="Roca One Bold Italics"/>
            </a:endParaRPr>
          </a:p>
          <a:p>
            <a:pPr algn="ctr">
              <a:lnSpc>
                <a:spcPts val="3937"/>
              </a:lnSpc>
            </a:pPr>
            <a:r>
              <a:rPr lang="en-US" sz="3281" dirty="0">
                <a:solidFill>
                  <a:srgbClr val="FFFEF1"/>
                </a:solidFill>
                <a:latin typeface="Roca One Bold Italics"/>
              </a:rPr>
              <a:t>  - Employ techniques like early stopping to prevent overfitting.</a:t>
            </a:r>
          </a:p>
          <a:p>
            <a:pPr algn="ctr">
              <a:lnSpc>
                <a:spcPts val="3937"/>
              </a:lnSpc>
            </a:pPr>
            <a:endParaRPr lang="en-US" sz="3281" dirty="0">
              <a:solidFill>
                <a:srgbClr val="FFFEF1"/>
              </a:solidFill>
              <a:latin typeface="Roca One Bold Italics"/>
            </a:endParaRPr>
          </a:p>
          <a:p>
            <a:pPr algn="ctr">
              <a:lnSpc>
                <a:spcPts val="3234"/>
              </a:lnSpc>
            </a:pPr>
            <a:endParaRPr lang="en-US" sz="3281" dirty="0">
              <a:solidFill>
                <a:srgbClr val="FFFEF1"/>
              </a:solidFill>
              <a:latin typeface="Roca One Bold Italics"/>
            </a:endParaRPr>
          </a:p>
        </p:txBody>
      </p:sp>
      <p:sp>
        <p:nvSpPr>
          <p:cNvPr id="11" name="TextBox 11"/>
          <p:cNvSpPr txBox="1"/>
          <p:nvPr/>
        </p:nvSpPr>
        <p:spPr>
          <a:xfrm>
            <a:off x="1697004" y="588468"/>
            <a:ext cx="13591912" cy="1160634"/>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Training Process</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579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99384655-5161-8917-2BCA-A5B88274908F}"/>
              </a:ext>
            </a:extLst>
          </p:cNvPr>
          <p:cNvSpPr/>
          <p:nvPr/>
        </p:nvSpPr>
        <p:spPr>
          <a:xfrm>
            <a:off x="2006083" y="2528209"/>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5950058" y="2841363"/>
            <a:ext cx="6387884" cy="5867400"/>
          </a:xfrm>
          <a:prstGeom prst="rect">
            <a:avLst/>
          </a:prstGeom>
        </p:spPr>
        <p:txBody>
          <a:bodyPr lIns="0" tIns="0" rIns="0" bIns="0" rtlCol="0" anchor="t">
            <a:spAutoFit/>
          </a:bodyPr>
          <a:lstStyle/>
          <a:p>
            <a:pPr algn="ctr">
              <a:lnSpc>
                <a:spcPts val="3937"/>
              </a:lnSpc>
            </a:pPr>
            <a:r>
              <a:rPr lang="en-US" sz="3281" dirty="0">
                <a:solidFill>
                  <a:srgbClr val="FFFEF1"/>
                </a:solidFill>
                <a:latin typeface="Roca One Bold Italics"/>
              </a:rPr>
              <a:t>  - Curate diverse dataset of sentence pairs with similarity scores.</a:t>
            </a:r>
          </a:p>
          <a:p>
            <a:pPr algn="ctr">
              <a:lnSpc>
                <a:spcPts val="3937"/>
              </a:lnSpc>
            </a:pPr>
            <a:endParaRPr lang="en-US" sz="3281" dirty="0">
              <a:solidFill>
                <a:srgbClr val="FFFEF1"/>
              </a:solidFill>
              <a:latin typeface="Roca One Bold Italics"/>
            </a:endParaRPr>
          </a:p>
          <a:p>
            <a:pPr algn="ctr">
              <a:lnSpc>
                <a:spcPts val="3937"/>
              </a:lnSpc>
            </a:pPr>
            <a:r>
              <a:rPr lang="en-US" sz="3281" dirty="0">
                <a:solidFill>
                  <a:srgbClr val="FFFEF1"/>
                </a:solidFill>
                <a:latin typeface="Roca One Bold Italics"/>
              </a:rPr>
              <a:t>  - Ensure dataset encompasses linguistic variations and semantic similarities.</a:t>
            </a:r>
          </a:p>
          <a:p>
            <a:pPr algn="ctr">
              <a:lnSpc>
                <a:spcPts val="3937"/>
              </a:lnSpc>
            </a:pPr>
            <a:endParaRPr lang="en-US" sz="3281" dirty="0">
              <a:solidFill>
                <a:srgbClr val="FFFEF1"/>
              </a:solidFill>
              <a:latin typeface="Roca One Bold Italics"/>
            </a:endParaRPr>
          </a:p>
          <a:p>
            <a:pPr algn="ctr">
              <a:lnSpc>
                <a:spcPts val="3937"/>
              </a:lnSpc>
            </a:pPr>
            <a:r>
              <a:rPr lang="en-US" sz="3281" dirty="0">
                <a:solidFill>
                  <a:srgbClr val="FFFEF1"/>
                </a:solidFill>
                <a:latin typeface="Roca One Bold Italics"/>
              </a:rPr>
              <a:t>  - Split dataset into training, validation, and test sets for evaluation.</a:t>
            </a:r>
          </a:p>
          <a:p>
            <a:pPr algn="ctr">
              <a:lnSpc>
                <a:spcPts val="3234"/>
              </a:lnSpc>
            </a:pPr>
            <a:endParaRPr lang="en-US" sz="3281" dirty="0">
              <a:solidFill>
                <a:srgbClr val="FFFEF1"/>
              </a:solidFill>
              <a:latin typeface="Roca One Bold Italics"/>
            </a:endParaRPr>
          </a:p>
        </p:txBody>
      </p:sp>
      <p:sp>
        <p:nvSpPr>
          <p:cNvPr id="11" name="TextBox 11"/>
          <p:cNvSpPr txBox="1"/>
          <p:nvPr/>
        </p:nvSpPr>
        <p:spPr>
          <a:xfrm>
            <a:off x="1697004" y="588468"/>
            <a:ext cx="13591912" cy="1160634"/>
          </a:xfrm>
          <a:prstGeom prst="rect">
            <a:avLst/>
          </a:prstGeom>
        </p:spPr>
        <p:txBody>
          <a:bodyPr lIns="0" tIns="0" rIns="0" bIns="0" rtlCol="0" anchor="t">
            <a:spAutoFit/>
          </a:bodyPr>
          <a:lstStyle/>
          <a:p>
            <a:pPr algn="ctr">
              <a:lnSpc>
                <a:spcPts val="8615"/>
              </a:lnSpc>
            </a:pPr>
            <a:r>
              <a:rPr lang="en-US" sz="8615">
                <a:solidFill>
                  <a:srgbClr val="2E2C7F"/>
                </a:solidFill>
                <a:latin typeface="Gagalin"/>
              </a:rPr>
              <a:t>Training Process</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3201072" y="3178031"/>
            <a:ext cx="6786423" cy="4606970"/>
          </a:xfrm>
          <a:prstGeom prst="rect">
            <a:avLst/>
          </a:prstGeom>
        </p:spPr>
        <p:txBody>
          <a:bodyPr lIns="0" tIns="0" rIns="0" bIns="0" rtlCol="0" anchor="t">
            <a:spAutoFit/>
          </a:bodyPr>
          <a:lstStyle/>
          <a:p>
            <a:pPr algn="ctr">
              <a:lnSpc>
                <a:spcPts val="12247"/>
              </a:lnSpc>
              <a:spcBef>
                <a:spcPct val="0"/>
              </a:spcBef>
            </a:pPr>
            <a:r>
              <a:rPr lang="en-US" sz="8748">
                <a:solidFill>
                  <a:srgbClr val="000000"/>
                </a:solidFill>
                <a:latin typeface="Gagalin"/>
              </a:rPr>
              <a:t>Evaluation OF THE TWO MODELS </a:t>
            </a:r>
          </a:p>
        </p:txBody>
      </p:sp>
      <p:sp>
        <p:nvSpPr>
          <p:cNvPr id="5" name="Freeform 5"/>
          <p:cNvSpPr/>
          <p:nvPr/>
        </p:nvSpPr>
        <p:spPr>
          <a:xfrm>
            <a:off x="9813263" y="4428379"/>
            <a:ext cx="5711576" cy="2277491"/>
          </a:xfrm>
          <a:custGeom>
            <a:avLst/>
            <a:gdLst/>
            <a:ahLst/>
            <a:cxnLst/>
            <a:rect l="l" t="t" r="r" b="b"/>
            <a:pathLst>
              <a:path w="5711576" h="2277491">
                <a:moveTo>
                  <a:pt x="0" y="0"/>
                </a:moveTo>
                <a:lnTo>
                  <a:pt x="5711576" y="0"/>
                </a:lnTo>
                <a:lnTo>
                  <a:pt x="5711576" y="2277491"/>
                </a:lnTo>
                <a:lnTo>
                  <a:pt x="0" y="2277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0" y="165987"/>
            <a:ext cx="13945790" cy="6161504"/>
          </a:xfrm>
          <a:custGeom>
            <a:avLst/>
            <a:gdLst/>
            <a:ahLst/>
            <a:cxnLst/>
            <a:rect l="l" t="t" r="r" b="b"/>
            <a:pathLst>
              <a:path w="13945790" h="6161504">
                <a:moveTo>
                  <a:pt x="0" y="0"/>
                </a:moveTo>
                <a:lnTo>
                  <a:pt x="13945790" y="0"/>
                </a:lnTo>
                <a:lnTo>
                  <a:pt x="13945790" y="6161503"/>
                </a:lnTo>
                <a:lnTo>
                  <a:pt x="0" y="61615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795028" y="658710"/>
            <a:ext cx="11911289" cy="3842351"/>
          </a:xfrm>
          <a:custGeom>
            <a:avLst/>
            <a:gdLst/>
            <a:ahLst/>
            <a:cxnLst/>
            <a:rect l="l" t="t" r="r" b="b"/>
            <a:pathLst>
              <a:path w="11911289" h="3842351">
                <a:moveTo>
                  <a:pt x="0" y="0"/>
                </a:moveTo>
                <a:lnTo>
                  <a:pt x="11911289" y="0"/>
                </a:lnTo>
                <a:lnTo>
                  <a:pt x="11911289" y="3842351"/>
                </a:lnTo>
                <a:lnTo>
                  <a:pt x="0" y="3842351"/>
                </a:lnTo>
                <a:lnTo>
                  <a:pt x="0" y="0"/>
                </a:lnTo>
                <a:close/>
              </a:path>
            </a:pathLst>
          </a:custGeom>
          <a:blipFill>
            <a:blip r:embed="rId5"/>
            <a:stretch>
              <a:fillRect l="-11361" t="-76388" r="-8219" b="-77034"/>
            </a:stretch>
          </a:blipFill>
        </p:spPr>
        <p:txBody>
          <a:bodyPr/>
          <a:lstStyle/>
          <a:p>
            <a:endParaRPr lang="en-US"/>
          </a:p>
        </p:txBody>
      </p:sp>
      <p:sp>
        <p:nvSpPr>
          <p:cNvPr id="5" name="Freeform 5"/>
          <p:cNvSpPr/>
          <p:nvPr/>
        </p:nvSpPr>
        <p:spPr>
          <a:xfrm>
            <a:off x="4342210" y="4125496"/>
            <a:ext cx="13945790" cy="6161504"/>
          </a:xfrm>
          <a:custGeom>
            <a:avLst/>
            <a:gdLst/>
            <a:ahLst/>
            <a:cxnLst/>
            <a:rect l="l" t="t" r="r" b="b"/>
            <a:pathLst>
              <a:path w="13945790" h="6161504">
                <a:moveTo>
                  <a:pt x="0" y="0"/>
                </a:moveTo>
                <a:lnTo>
                  <a:pt x="13945790" y="0"/>
                </a:lnTo>
                <a:lnTo>
                  <a:pt x="13945790" y="6161504"/>
                </a:lnTo>
                <a:lnTo>
                  <a:pt x="0" y="6161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5064353" y="5670209"/>
            <a:ext cx="12640678" cy="3207973"/>
          </a:xfrm>
          <a:custGeom>
            <a:avLst/>
            <a:gdLst/>
            <a:ahLst/>
            <a:cxnLst/>
            <a:rect l="l" t="t" r="r" b="b"/>
            <a:pathLst>
              <a:path w="12640678" h="3207973">
                <a:moveTo>
                  <a:pt x="0" y="0"/>
                </a:moveTo>
                <a:lnTo>
                  <a:pt x="12640678" y="0"/>
                </a:lnTo>
                <a:lnTo>
                  <a:pt x="12640678" y="3207973"/>
                </a:lnTo>
                <a:lnTo>
                  <a:pt x="0" y="3207973"/>
                </a:lnTo>
                <a:lnTo>
                  <a:pt x="0" y="0"/>
                </a:lnTo>
                <a:close/>
              </a:path>
            </a:pathLst>
          </a:custGeom>
          <a:blipFill>
            <a:blip r:embed="rId8"/>
            <a:stretch>
              <a:fillRect l="-7632" t="-73626" r="-4876" b="-129444"/>
            </a:stretch>
          </a:blipFill>
        </p:spPr>
        <p:txBody>
          <a:bodyPr/>
          <a:lstStyle/>
          <a:p>
            <a:endParaRPr lang="en-US"/>
          </a:p>
        </p:txBody>
      </p:sp>
      <p:sp>
        <p:nvSpPr>
          <p:cNvPr id="7" name="Freeform 7"/>
          <p:cNvSpPr/>
          <p:nvPr/>
        </p:nvSpPr>
        <p:spPr>
          <a:xfrm>
            <a:off x="3689893" y="4501061"/>
            <a:ext cx="2255637" cy="3025855"/>
          </a:xfrm>
          <a:custGeom>
            <a:avLst/>
            <a:gdLst/>
            <a:ahLst/>
            <a:cxnLst/>
            <a:rect l="l" t="t" r="r" b="b"/>
            <a:pathLst>
              <a:path w="2255637" h="3025855">
                <a:moveTo>
                  <a:pt x="0" y="0"/>
                </a:moveTo>
                <a:lnTo>
                  <a:pt x="2255637" y="0"/>
                </a:lnTo>
                <a:lnTo>
                  <a:pt x="2255637" y="3025855"/>
                </a:lnTo>
                <a:lnTo>
                  <a:pt x="0" y="30258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212948" y="165987"/>
            <a:ext cx="2462431" cy="3630931"/>
          </a:xfrm>
          <a:custGeom>
            <a:avLst/>
            <a:gdLst/>
            <a:ahLst/>
            <a:cxnLst/>
            <a:rect l="l" t="t" r="r" b="b"/>
            <a:pathLst>
              <a:path w="2462431" h="3630931">
                <a:moveTo>
                  <a:pt x="0" y="0"/>
                </a:moveTo>
                <a:lnTo>
                  <a:pt x="2462431" y="0"/>
                </a:lnTo>
                <a:lnTo>
                  <a:pt x="2462431" y="3630931"/>
                </a:lnTo>
                <a:lnTo>
                  <a:pt x="0" y="3630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12" name="Freeform 3">
            <a:extLst>
              <a:ext uri="{FF2B5EF4-FFF2-40B4-BE49-F238E27FC236}">
                <a16:creationId xmlns:a16="http://schemas.microsoft.com/office/drawing/2014/main" id="{ED10C271-68C6-29A5-57B9-6D92B37F871F}"/>
              </a:ext>
            </a:extLst>
          </p:cNvPr>
          <p:cNvSpPr/>
          <p:nvPr/>
        </p:nvSpPr>
        <p:spPr>
          <a:xfrm>
            <a:off x="2084930" y="245405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TextBox 10"/>
          <p:cNvSpPr txBox="1"/>
          <p:nvPr/>
        </p:nvSpPr>
        <p:spPr>
          <a:xfrm>
            <a:off x="5718390" y="3773606"/>
            <a:ext cx="6851221" cy="3522396"/>
          </a:xfrm>
          <a:prstGeom prst="rect">
            <a:avLst/>
          </a:prstGeom>
        </p:spPr>
        <p:txBody>
          <a:bodyPr lIns="0" tIns="0" rIns="0" bIns="0" rtlCol="0" anchor="t">
            <a:spAutoFit/>
          </a:bodyPr>
          <a:lstStyle/>
          <a:p>
            <a:pPr algn="ctr">
              <a:lnSpc>
                <a:spcPts val="3510"/>
              </a:lnSpc>
            </a:pPr>
            <a:endParaRPr dirty="0"/>
          </a:p>
          <a:p>
            <a:pPr algn="ctr">
              <a:lnSpc>
                <a:spcPts val="3510"/>
              </a:lnSpc>
            </a:pPr>
            <a:r>
              <a:rPr lang="en-US" sz="3475" dirty="0">
                <a:solidFill>
                  <a:srgbClr val="FFFEF1"/>
                </a:solidFill>
                <a:latin typeface="Roca One"/>
              </a:rPr>
              <a:t>5. </a:t>
            </a:r>
            <a:r>
              <a:rPr lang="en-US" sz="3475" dirty="0">
                <a:solidFill>
                  <a:srgbClr val="FFFEF1"/>
                </a:solidFill>
                <a:latin typeface="Roca One Bold Italics"/>
              </a:rPr>
              <a:t>Semantic Understanding</a:t>
            </a:r>
            <a:r>
              <a:rPr lang="en-US" sz="3475" dirty="0">
                <a:solidFill>
                  <a:srgbClr val="FFFEF1"/>
                </a:solidFill>
                <a:latin typeface="Roca One"/>
              </a:rPr>
              <a:t>: Understanding the meaning and context of text, including tasks like semantic similarity, paraphrase detection, and text summarization.</a:t>
            </a:r>
          </a:p>
          <a:p>
            <a:pPr algn="ctr">
              <a:lnSpc>
                <a:spcPts val="3510"/>
              </a:lnSpc>
            </a:pPr>
            <a:endParaRPr lang="en-US" sz="3475" dirty="0">
              <a:solidFill>
                <a:srgbClr val="FFFEF1"/>
              </a:solidFill>
              <a:latin typeface="Roca One"/>
            </a:endParaRPr>
          </a:p>
        </p:txBody>
      </p:sp>
      <p:sp>
        <p:nvSpPr>
          <p:cNvPr id="11" name="TextBox 11"/>
          <p:cNvSpPr txBox="1"/>
          <p:nvPr/>
        </p:nvSpPr>
        <p:spPr>
          <a:xfrm>
            <a:off x="1280128" y="788068"/>
            <a:ext cx="16091266" cy="1388111"/>
          </a:xfrm>
          <a:prstGeom prst="rect">
            <a:avLst/>
          </a:prstGeom>
        </p:spPr>
        <p:txBody>
          <a:bodyPr lIns="0" tIns="0" rIns="0" bIns="0" rtlCol="0" anchor="t">
            <a:spAutoFit/>
          </a:bodyPr>
          <a:lstStyle/>
          <a:p>
            <a:pPr algn="ctr">
              <a:lnSpc>
                <a:spcPts val="10400"/>
              </a:lnSpc>
            </a:pPr>
            <a:r>
              <a:rPr lang="en-US" sz="10400">
                <a:solidFill>
                  <a:srgbClr val="2E2C7F"/>
                </a:solidFill>
                <a:latin typeface="Gagalin"/>
              </a:rPr>
              <a:t>USAGE</a:t>
            </a: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40429" y="6851247"/>
            <a:ext cx="5711576" cy="2277491"/>
          </a:xfrm>
          <a:custGeom>
            <a:avLst/>
            <a:gdLst/>
            <a:ahLst/>
            <a:cxnLst/>
            <a:rect l="l" t="t" r="r" b="b"/>
            <a:pathLst>
              <a:path w="5711576" h="2277491">
                <a:moveTo>
                  <a:pt x="0" y="0"/>
                </a:moveTo>
                <a:lnTo>
                  <a:pt x="5711576" y="0"/>
                </a:lnTo>
                <a:lnTo>
                  <a:pt x="5711576" y="2277491"/>
                </a:lnTo>
                <a:lnTo>
                  <a:pt x="0" y="2277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rot="-224683">
            <a:off x="3043853" y="3033324"/>
            <a:ext cx="11424193" cy="4311649"/>
          </a:xfrm>
          <a:prstGeom prst="rect">
            <a:avLst/>
          </a:prstGeom>
        </p:spPr>
        <p:txBody>
          <a:bodyPr lIns="0" tIns="0" rIns="0" bIns="0" rtlCol="0" anchor="t">
            <a:spAutoFit/>
          </a:bodyPr>
          <a:lstStyle/>
          <a:p>
            <a:pPr algn="ctr">
              <a:lnSpc>
                <a:spcPts val="4900"/>
              </a:lnSpc>
              <a:spcBef>
                <a:spcPct val="0"/>
              </a:spcBef>
            </a:pPr>
            <a:r>
              <a:rPr lang="en-US" sz="3500">
                <a:solidFill>
                  <a:srgbClr val="FFFEF1"/>
                </a:solidFill>
                <a:latin typeface="Roca One Bold Italics"/>
              </a:rPr>
              <a:t>The first model demonstrated significantly superior performance compared to the second model. Its robust architecture and effective training strategy led to more accurate predictions and better capture of semantic relationships between sentences, highlighting its superiority in sentence similarity prediction tasks.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TextBox 3"/>
          <p:cNvSpPr txBox="1"/>
          <p:nvPr/>
        </p:nvSpPr>
        <p:spPr>
          <a:xfrm>
            <a:off x="1855224" y="4518216"/>
            <a:ext cx="16631266" cy="1673478"/>
          </a:xfrm>
          <a:prstGeom prst="rect">
            <a:avLst/>
          </a:prstGeom>
        </p:spPr>
        <p:txBody>
          <a:bodyPr lIns="0" tIns="0" rIns="0" bIns="0" rtlCol="0" anchor="t">
            <a:spAutoFit/>
          </a:bodyPr>
          <a:lstStyle/>
          <a:p>
            <a:pPr algn="ctr">
              <a:lnSpc>
                <a:spcPts val="12593"/>
              </a:lnSpc>
            </a:pPr>
            <a:r>
              <a:rPr lang="en-US" sz="12593">
                <a:solidFill>
                  <a:srgbClr val="2E2C7F"/>
                </a:solidFill>
                <a:latin typeface="Gagalin"/>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3198606" y="3569458"/>
            <a:ext cx="7287110" cy="3786070"/>
          </a:xfrm>
          <a:prstGeom prst="rect">
            <a:avLst/>
          </a:prstGeom>
        </p:spPr>
        <p:txBody>
          <a:bodyPr lIns="0" tIns="0" rIns="0" bIns="0" rtlCol="0" anchor="t">
            <a:spAutoFit/>
          </a:bodyPr>
          <a:lstStyle/>
          <a:p>
            <a:pPr algn="ctr">
              <a:lnSpc>
                <a:spcPts val="15184"/>
              </a:lnSpc>
              <a:spcBef>
                <a:spcPct val="0"/>
              </a:spcBef>
            </a:pPr>
            <a:r>
              <a:rPr lang="en-US" sz="10845">
                <a:solidFill>
                  <a:srgbClr val="000000"/>
                </a:solidFill>
                <a:latin typeface="Gagalin"/>
              </a:rPr>
              <a:t>Sentence    similarity </a:t>
            </a:r>
          </a:p>
        </p:txBody>
      </p:sp>
      <p:sp>
        <p:nvSpPr>
          <p:cNvPr id="5" name="Freeform 5"/>
          <p:cNvSpPr/>
          <p:nvPr/>
        </p:nvSpPr>
        <p:spPr>
          <a:xfrm rot="2416153">
            <a:off x="11436639" y="3302696"/>
            <a:ext cx="3028673" cy="4528857"/>
          </a:xfrm>
          <a:custGeom>
            <a:avLst/>
            <a:gdLst/>
            <a:ahLst/>
            <a:cxnLst/>
            <a:rect l="l" t="t" r="r" b="b"/>
            <a:pathLst>
              <a:path w="3028673" h="4528857">
                <a:moveTo>
                  <a:pt x="0" y="0"/>
                </a:moveTo>
                <a:lnTo>
                  <a:pt x="3028672" y="0"/>
                </a:lnTo>
                <a:lnTo>
                  <a:pt x="3028672" y="4528856"/>
                </a:lnTo>
                <a:lnTo>
                  <a:pt x="0" y="4528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b="1" dirty="0"/>
          </a:p>
        </p:txBody>
      </p:sp>
      <p:sp>
        <p:nvSpPr>
          <p:cNvPr id="12" name="Freeform 3">
            <a:extLst>
              <a:ext uri="{FF2B5EF4-FFF2-40B4-BE49-F238E27FC236}">
                <a16:creationId xmlns:a16="http://schemas.microsoft.com/office/drawing/2014/main" id="{F9538F1C-6C8D-54D3-3A9E-1EFA14952465}"/>
              </a:ext>
            </a:extLst>
          </p:cNvPr>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p:cNvSpPr/>
          <p:nvPr/>
        </p:nvSpPr>
        <p:spPr>
          <a:xfrm rot="-1213915">
            <a:off x="792276" y="332641"/>
            <a:ext cx="1717599" cy="2198526"/>
          </a:xfrm>
          <a:custGeom>
            <a:avLst/>
            <a:gdLst/>
            <a:ahLst/>
            <a:cxnLst/>
            <a:rect l="l" t="t" r="r" b="b"/>
            <a:pathLst>
              <a:path w="1717599" h="2198526">
                <a:moveTo>
                  <a:pt x="0" y="0"/>
                </a:moveTo>
                <a:lnTo>
                  <a:pt x="1717598" y="0"/>
                </a:lnTo>
                <a:lnTo>
                  <a:pt x="1717598" y="2198526"/>
                </a:lnTo>
                <a:lnTo>
                  <a:pt x="0" y="2198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1517316">
            <a:off x="15624081" y="7812509"/>
            <a:ext cx="1412148" cy="1886007"/>
          </a:xfrm>
          <a:custGeom>
            <a:avLst/>
            <a:gdLst/>
            <a:ahLst/>
            <a:cxnLst/>
            <a:rect l="l" t="t" r="r" b="b"/>
            <a:pathLst>
              <a:path w="1412148" h="1886007">
                <a:moveTo>
                  <a:pt x="0" y="0"/>
                </a:moveTo>
                <a:lnTo>
                  <a:pt x="1412148" y="0"/>
                </a:lnTo>
                <a:lnTo>
                  <a:pt x="1412148" y="1886007"/>
                </a:lnTo>
                <a:lnTo>
                  <a:pt x="0" y="18860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TextBox 10"/>
          <p:cNvSpPr txBox="1"/>
          <p:nvPr/>
        </p:nvSpPr>
        <p:spPr>
          <a:xfrm>
            <a:off x="5282810" y="3257140"/>
            <a:ext cx="7709784" cy="4488653"/>
          </a:xfrm>
          <a:prstGeom prst="rect">
            <a:avLst/>
          </a:prstGeom>
        </p:spPr>
        <p:txBody>
          <a:bodyPr lIns="0" tIns="0" rIns="0" bIns="0" rtlCol="0" anchor="t">
            <a:spAutoFit/>
          </a:bodyPr>
          <a:lstStyle/>
          <a:p>
            <a:pPr algn="ctr">
              <a:lnSpc>
                <a:spcPts val="3895"/>
              </a:lnSpc>
            </a:pPr>
            <a:endParaRPr dirty="0"/>
          </a:p>
          <a:p>
            <a:pPr algn="ctr">
              <a:lnSpc>
                <a:spcPts val="3895"/>
              </a:lnSpc>
            </a:pPr>
            <a:endParaRPr dirty="0"/>
          </a:p>
          <a:p>
            <a:pPr algn="ctr">
              <a:lnSpc>
                <a:spcPts val="3895"/>
              </a:lnSpc>
            </a:pPr>
            <a:r>
              <a:rPr lang="en-US" sz="3245" dirty="0">
                <a:solidFill>
                  <a:srgbClr val="FFFEF1"/>
                </a:solidFill>
                <a:latin typeface="Roca One Bold Italics"/>
              </a:rPr>
              <a:t>Sentence similarity or semantic textual similarity is a measure of how similar two pieces of text are, or to what degree they express the same meaning</a:t>
            </a:r>
          </a:p>
          <a:p>
            <a:pPr algn="ctr">
              <a:lnSpc>
                <a:spcPts val="3895"/>
              </a:lnSpc>
            </a:pPr>
            <a:endParaRPr lang="en-US" sz="3245" dirty="0">
              <a:solidFill>
                <a:srgbClr val="FFFEF1"/>
              </a:solidFill>
              <a:latin typeface="Roca One Bold Italics"/>
            </a:endParaRPr>
          </a:p>
          <a:p>
            <a:pPr algn="ctr">
              <a:lnSpc>
                <a:spcPts val="4411"/>
              </a:lnSpc>
            </a:pPr>
            <a:endParaRPr lang="en-US" sz="3245" dirty="0">
              <a:solidFill>
                <a:srgbClr val="FFFEF1"/>
              </a:solidFill>
              <a:latin typeface="Roca One Bold Italics"/>
            </a:endParaRPr>
          </a:p>
        </p:txBody>
      </p:sp>
      <p:sp>
        <p:nvSpPr>
          <p:cNvPr id="11" name="TextBox 11"/>
          <p:cNvSpPr txBox="1"/>
          <p:nvPr/>
        </p:nvSpPr>
        <p:spPr>
          <a:xfrm>
            <a:off x="1758701" y="171450"/>
            <a:ext cx="14884579" cy="2464719"/>
          </a:xfrm>
          <a:prstGeom prst="rect">
            <a:avLst/>
          </a:prstGeom>
        </p:spPr>
        <p:txBody>
          <a:bodyPr lIns="0" tIns="0" rIns="0" bIns="0" rtlCol="0" anchor="t">
            <a:spAutoFit/>
          </a:bodyPr>
          <a:lstStyle/>
          <a:p>
            <a:pPr algn="ctr">
              <a:lnSpc>
                <a:spcPts val="9435"/>
              </a:lnSpc>
            </a:pPr>
            <a:r>
              <a:rPr lang="en-US" sz="9435">
                <a:solidFill>
                  <a:srgbClr val="2E2C7F"/>
                </a:solidFill>
                <a:latin typeface="Gagalin"/>
              </a:rPr>
              <a:t>WHat’s sentence similarity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24683">
            <a:off x="2664822" y="3413452"/>
            <a:ext cx="9203438" cy="4465167"/>
          </a:xfrm>
          <a:prstGeom prst="rect">
            <a:avLst/>
          </a:prstGeom>
        </p:spPr>
        <p:txBody>
          <a:bodyPr lIns="0" tIns="0" rIns="0" bIns="0" rtlCol="0" anchor="t">
            <a:spAutoFit/>
          </a:bodyPr>
          <a:lstStyle/>
          <a:p>
            <a:pPr algn="ctr">
              <a:lnSpc>
                <a:spcPts val="11914"/>
              </a:lnSpc>
              <a:spcBef>
                <a:spcPct val="0"/>
              </a:spcBef>
            </a:pPr>
            <a:r>
              <a:rPr lang="en-US" sz="8510">
                <a:solidFill>
                  <a:srgbClr val="000000"/>
                </a:solidFill>
                <a:latin typeface="Gagalin"/>
              </a:rPr>
              <a:t>IMPORTANCE OF SENTENCE SIMILARITY </a:t>
            </a:r>
          </a:p>
        </p:txBody>
      </p:sp>
      <p:sp>
        <p:nvSpPr>
          <p:cNvPr id="5" name="Freeform 5"/>
          <p:cNvSpPr/>
          <p:nvPr/>
        </p:nvSpPr>
        <p:spPr>
          <a:xfrm>
            <a:off x="11184366" y="5222440"/>
            <a:ext cx="4562389" cy="3860922"/>
          </a:xfrm>
          <a:custGeom>
            <a:avLst/>
            <a:gdLst/>
            <a:ahLst/>
            <a:cxnLst/>
            <a:rect l="l" t="t" r="r" b="b"/>
            <a:pathLst>
              <a:path w="4562389" h="3860922">
                <a:moveTo>
                  <a:pt x="0" y="0"/>
                </a:moveTo>
                <a:lnTo>
                  <a:pt x="4562390" y="0"/>
                </a:lnTo>
                <a:lnTo>
                  <a:pt x="4562390" y="3860922"/>
                </a:lnTo>
                <a:lnTo>
                  <a:pt x="0" y="3860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1403293" y="5518406"/>
            <a:ext cx="4124536" cy="2320051"/>
          </a:xfrm>
          <a:custGeom>
            <a:avLst/>
            <a:gdLst/>
            <a:ahLst/>
            <a:cxnLst/>
            <a:rect l="l" t="t" r="r" b="b"/>
            <a:pathLst>
              <a:path w="4124536" h="2320051">
                <a:moveTo>
                  <a:pt x="0" y="0"/>
                </a:moveTo>
                <a:lnTo>
                  <a:pt x="4124536" y="0"/>
                </a:lnTo>
                <a:lnTo>
                  <a:pt x="4124536" y="2320051"/>
                </a:lnTo>
                <a:lnTo>
                  <a:pt x="0" y="2320051"/>
                </a:lnTo>
                <a:lnTo>
                  <a:pt x="0" y="0"/>
                </a:lnTo>
                <a:close/>
              </a:path>
            </a:pathLst>
          </a:custGeom>
          <a:blipFill>
            <a:blip r:embed="rId7"/>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2735</Words>
  <Application>Microsoft Macintosh PowerPoint</Application>
  <PresentationFormat>Custom</PresentationFormat>
  <Paragraphs>245</Paragraphs>
  <Slides>61</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Gagalin</vt:lpstr>
      <vt:lpstr>Arial</vt:lpstr>
      <vt:lpstr>Roca One Bold</vt:lpstr>
      <vt:lpstr>Roca One Bold Italics</vt:lpstr>
      <vt:lpstr>Calibri</vt:lpstr>
      <vt:lpstr>Roca One</vt:lpstr>
      <vt:lpstr>Roca One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Parts</dc:title>
  <cp:lastModifiedBy>Farah 20210672</cp:lastModifiedBy>
  <cp:revision>2</cp:revision>
  <dcterms:created xsi:type="dcterms:W3CDTF">2006-08-16T00:00:00Z</dcterms:created>
  <dcterms:modified xsi:type="dcterms:W3CDTF">2024-05-04T13:38:19Z</dcterms:modified>
  <dc:identifier>DAGD7Rs3ZYc</dc:identifier>
</cp:coreProperties>
</file>